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gif" ContentType="image/gif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6"/>
  </p:notesMasterIdLst>
  <p:sldIdLst>
    <p:sldId id="458" r:id="rId2"/>
    <p:sldId id="459" r:id="rId3"/>
    <p:sldId id="502" r:id="rId4"/>
    <p:sldId id="504" r:id="rId5"/>
    <p:sldId id="503" r:id="rId6"/>
    <p:sldId id="505" r:id="rId7"/>
    <p:sldId id="469" r:id="rId8"/>
    <p:sldId id="509" r:id="rId9"/>
    <p:sldId id="510" r:id="rId10"/>
    <p:sldId id="513" r:id="rId11"/>
    <p:sldId id="514" r:id="rId12"/>
    <p:sldId id="511" r:id="rId13"/>
    <p:sldId id="507" r:id="rId14"/>
    <p:sldId id="512" r:id="rId15"/>
    <p:sldId id="533" r:id="rId16"/>
    <p:sldId id="535" r:id="rId17"/>
    <p:sldId id="489" r:id="rId18"/>
    <p:sldId id="515" r:id="rId19"/>
    <p:sldId id="484" r:id="rId20"/>
    <p:sldId id="485" r:id="rId21"/>
    <p:sldId id="487" r:id="rId22"/>
    <p:sldId id="486" r:id="rId23"/>
    <p:sldId id="501" r:id="rId24"/>
    <p:sldId id="536" r:id="rId25"/>
    <p:sldId id="537" r:id="rId26"/>
    <p:sldId id="538" r:id="rId27"/>
    <p:sldId id="529" r:id="rId28"/>
    <p:sldId id="519" r:id="rId29"/>
    <p:sldId id="539" r:id="rId30"/>
    <p:sldId id="540" r:id="rId31"/>
    <p:sldId id="520" r:id="rId32"/>
    <p:sldId id="541" r:id="rId33"/>
    <p:sldId id="542" r:id="rId34"/>
    <p:sldId id="548" r:id="rId35"/>
    <p:sldId id="543" r:id="rId36"/>
    <p:sldId id="521" r:id="rId37"/>
    <p:sldId id="500" r:id="rId38"/>
    <p:sldId id="516" r:id="rId39"/>
    <p:sldId id="532" r:id="rId40"/>
    <p:sldId id="534" r:id="rId41"/>
    <p:sldId id="547" r:id="rId42"/>
    <p:sldId id="544" r:id="rId43"/>
    <p:sldId id="545" r:id="rId44"/>
    <p:sldId id="531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59FE"/>
    <a:srgbClr val="6E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34"/>
    <p:restoredTop sz="81423"/>
  </p:normalViewPr>
  <p:slideViewPr>
    <p:cSldViewPr snapToGrid="0" snapToObjects="1">
      <p:cViewPr varScale="1">
        <p:scale>
          <a:sx n="96" d="100"/>
          <a:sy n="96" d="100"/>
        </p:scale>
        <p:origin x="168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8EBFC-05B6-9C46-BD16-F9F33479004A}" type="datetimeFigureOut">
              <a:rPr lang="en-US" smtClean="0"/>
              <a:t>2/23/17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589FC-1846-0249-85C6-65894CFD5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11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Thanks everyone for coming out today to hear about </a:t>
            </a:r>
            <a:r>
              <a:rPr lang="en-US" dirty="0" err="1" smtClean="0"/>
              <a:t>NativeScript</a:t>
            </a:r>
            <a:r>
              <a:rPr lang="en-US" dirty="0" smtClean="0"/>
              <a:t>, my name is TJ </a:t>
            </a:r>
            <a:r>
              <a:rPr lang="en-US" dirty="0" err="1" smtClean="0"/>
              <a:t>VanToll</a:t>
            </a:r>
            <a:r>
              <a:rPr lang="en-US" dirty="0" smtClean="0"/>
              <a:t>. I’m on the </a:t>
            </a:r>
            <a:r>
              <a:rPr lang="en-US" dirty="0" err="1" smtClean="0"/>
              <a:t>NativeScript</a:t>
            </a:r>
            <a:r>
              <a:rPr lang="en-US" dirty="0" smtClean="0"/>
              <a:t> team...</a:t>
            </a:r>
            <a:r>
              <a:rPr lang="en-US" baseline="0" dirty="0" smtClean="0"/>
              <a:t> </a:t>
            </a:r>
            <a:r>
              <a:rPr lang="en-US" dirty="0" smtClean="0"/>
              <a:t>(switch)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589FC-1846-0249-85C6-65894CFD5F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34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mention this because, in today’s world,</a:t>
            </a:r>
            <a:r>
              <a:rPr lang="en-US" baseline="0" dirty="0" smtClean="0"/>
              <a:t> where 10 JavaScript frameworks have been created since I started this presentation, that it’s important to pick an innovative and stable options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EE3D4-85AE-7242-9F51-3C6493B018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06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3919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cross-platform I specifically mean iOS</a:t>
            </a:r>
            <a:r>
              <a:rPr lang="en-US" baseline="0" dirty="0" smtClean="0"/>
              <a:t> and Android development. </a:t>
            </a:r>
            <a:r>
              <a:rPr lang="en-US" baseline="0" dirty="0" err="1" smtClean="0"/>
              <a:t>NativeScript</a:t>
            </a:r>
            <a:r>
              <a:rPr lang="en-US" baseline="0" dirty="0" smtClean="0"/>
              <a:t> is a framework for building iOS and Android apps, and we believe it’s a good idea.</a:t>
            </a:r>
          </a:p>
          <a:p>
            <a:endParaRPr lang="en-US" baseline="0" dirty="0" smtClean="0"/>
          </a:p>
          <a:p>
            <a:r>
              <a:rPr lang="en-US" baseline="0" dirty="0" smtClean="0"/>
              <a:t>2 caveats: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I’m a member of the {N} team, so I definitely have some bias here.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This doesn’t mean the {N} is the best fit for every mobile app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589FC-1846-0249-85C6-65894CFD5F0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36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then later, when you’re back at home or in the office, you can check out </a:t>
            </a:r>
            <a:r>
              <a:rPr lang="en-US" dirty="0" err="1" smtClean="0"/>
              <a:t>nativescript.org</a:t>
            </a:r>
            <a:r>
              <a:rPr lang="en-US" dirty="0" smtClean="0"/>
              <a:t>/showcases...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589FC-1846-0249-85C6-65894CFD5F0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83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Npm</a:t>
            </a:r>
            <a:r>
              <a:rPr lang="en-US" dirty="0" smtClean="0"/>
              <a:t>, </a:t>
            </a:r>
            <a:r>
              <a:rPr lang="en-US" dirty="0" err="1" smtClean="0"/>
              <a:t>CocoaPods</a:t>
            </a:r>
            <a:r>
              <a:rPr lang="en-US" dirty="0" smtClean="0"/>
              <a:t>, Android</a:t>
            </a:r>
            <a:r>
              <a:rPr lang="en-US" baseline="0" dirty="0" smtClean="0"/>
              <a:t> Arsenal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589FC-1846-0249-85C6-65894CFD5F0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1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589FC-1846-0249-85C6-65894CFD5F0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start </a:t>
            </a:r>
            <a:r>
              <a:rPr lang="en-US" dirty="0" err="1" smtClean="0"/>
              <a:t>NativeScript</a:t>
            </a:r>
            <a:r>
              <a:rPr lang="en-US" dirty="0" smtClean="0"/>
              <a:t> provides dozens of built-in modules that abstract complex native</a:t>
            </a:r>
            <a:r>
              <a:rPr lang="en-US" baseline="0" dirty="0" smtClean="0"/>
              <a:t> functionality behind simple-to-use JavaScript and </a:t>
            </a:r>
            <a:r>
              <a:rPr lang="en-US" baseline="0" dirty="0" err="1" smtClean="0"/>
              <a:t>TypeScript</a:t>
            </a:r>
            <a:r>
              <a:rPr lang="en-US" baseline="0" dirty="0" smtClean="0"/>
              <a:t> APIs. For example, to allocate a file in a </a:t>
            </a:r>
            <a:r>
              <a:rPr lang="en-US" baseline="0" dirty="0" err="1" smtClean="0"/>
              <a:t>NativeScript</a:t>
            </a:r>
            <a:r>
              <a:rPr lang="en-US" baseline="0" dirty="0" smtClean="0"/>
              <a:t> app you import a File constructor and invoke it, as opposed to writing the native code you see on the bottom of the screens.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589FC-1846-0249-85C6-65894CFD5F0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03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a number of </a:t>
            </a:r>
            <a:r>
              <a:rPr lang="en-US" dirty="0" err="1" smtClean="0"/>
              <a:t>NativeScript</a:t>
            </a:r>
            <a:r>
              <a:rPr lang="en-US" dirty="0" smtClean="0"/>
              <a:t> modules that help you build your user</a:t>
            </a:r>
            <a:r>
              <a:rPr lang="en-US" baseline="0" dirty="0" smtClean="0"/>
              <a:t> interfaces in markup rather than complex native code. The slide shows the switch component, and you can find the full list at </a:t>
            </a:r>
            <a:r>
              <a:rPr lang="en-US" baseline="0" dirty="0" err="1" smtClean="0"/>
              <a:t>docs.nativescript.org</a:t>
            </a:r>
            <a:r>
              <a:rPr lang="en-US" baseline="0" dirty="0" smtClean="0"/>
              <a:t>/</a:t>
            </a:r>
            <a:r>
              <a:rPr lang="en-US" baseline="0" dirty="0" err="1" smtClean="0"/>
              <a:t>ui</a:t>
            </a:r>
            <a:r>
              <a:rPr lang="en-US" baseline="0" dirty="0" smtClean="0"/>
              <a:t>/components.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589FC-1846-0249-85C6-65894CFD5F0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22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build</a:t>
            </a:r>
            <a:r>
              <a:rPr lang="en-US" baseline="0" dirty="0" smtClean="0"/>
              <a:t> upon the built-in modules, the </a:t>
            </a:r>
            <a:r>
              <a:rPr lang="en-US" baseline="0" dirty="0" err="1" smtClean="0"/>
              <a:t>NativeScript</a:t>
            </a:r>
            <a:r>
              <a:rPr lang="en-US" baseline="0" dirty="0" smtClean="0"/>
              <a:t> community builds and maintains a robust set of </a:t>
            </a:r>
            <a:r>
              <a:rPr lang="en-US" baseline="0" dirty="0" err="1" smtClean="0"/>
              <a:t>NativeScript</a:t>
            </a:r>
            <a:r>
              <a:rPr lang="en-US" baseline="0" dirty="0" smtClean="0"/>
              <a:t> plugins—adding to the things you functionality you can quickly and easily add to your </a:t>
            </a:r>
            <a:r>
              <a:rPr lang="en-US" baseline="0" dirty="0" err="1" smtClean="0"/>
              <a:t>NativeScript</a:t>
            </a:r>
            <a:r>
              <a:rPr lang="en-US" baseline="0" dirty="0" smtClean="0"/>
              <a:t> apps.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589FC-1846-0249-85C6-65894CFD5F0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380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NativeScript</a:t>
            </a:r>
            <a:r>
              <a:rPr lang="en-US" dirty="0" smtClean="0"/>
              <a:t> community forum at </a:t>
            </a:r>
            <a:r>
              <a:rPr lang="en-US" dirty="0" err="1" smtClean="0"/>
              <a:t>forum.nativescript.org</a:t>
            </a:r>
            <a:r>
              <a:rPr lang="en-US" dirty="0" smtClean="0"/>
              <a:t> is a great place to ask questions and get help from the greater </a:t>
            </a:r>
            <a:r>
              <a:rPr lang="en-US" dirty="0" err="1" smtClean="0"/>
              <a:t>NativeScript</a:t>
            </a:r>
            <a:r>
              <a:rPr lang="en-US" dirty="0" smtClean="0"/>
              <a:t> community.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589FC-1846-0249-85C6-65894CFD5F0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74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I want to start</a:t>
            </a:r>
            <a:r>
              <a:rPr lang="en-US" baseline="0" dirty="0" smtClean="0"/>
              <a:t> by asking how many people here are from the greater Atlanta area?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Well for those of you that are, I feel like there’s something I absolutely have to confess here before getting started, something that will probably cause you to lose any respect you have for me.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You see Atlanta...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589FC-1846-0249-85C6-65894CFD5F0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654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NativeScript</a:t>
            </a:r>
            <a:r>
              <a:rPr lang="en-US" dirty="0" smtClean="0"/>
              <a:t> community</a:t>
            </a:r>
            <a:r>
              <a:rPr lang="en-US" baseline="0" dirty="0" smtClean="0"/>
              <a:t> Slack channel is a great place to chat with others in the </a:t>
            </a:r>
            <a:r>
              <a:rPr lang="en-US" baseline="0" dirty="0" err="1" smtClean="0"/>
              <a:t>NativeScript</a:t>
            </a:r>
            <a:r>
              <a:rPr lang="en-US" baseline="0" dirty="0" smtClean="0"/>
              <a:t> community—over 3000 members!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589FC-1846-0249-85C6-65894CFD5F0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717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first is enterprise</a:t>
            </a:r>
            <a:r>
              <a:rPr lang="en-US" baseline="0" dirty="0" smtClean="0"/>
              <a:t> support. If you work for a large company considering building </a:t>
            </a:r>
            <a:r>
              <a:rPr lang="en-US" baseline="0" dirty="0" err="1" smtClean="0"/>
              <a:t>NativeScript</a:t>
            </a:r>
            <a:r>
              <a:rPr lang="en-US" baseline="0" dirty="0" smtClean="0"/>
              <a:t>-based apps, the </a:t>
            </a:r>
            <a:r>
              <a:rPr lang="en-US" baseline="0" dirty="0" err="1" smtClean="0"/>
              <a:t>NativeScript</a:t>
            </a:r>
            <a:r>
              <a:rPr lang="en-US" baseline="0" dirty="0" smtClean="0"/>
              <a:t> team provides a variety of support options that can help make your app a success.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589FC-1846-0249-85C6-65894CFD5F0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246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second is premium UI components through a product named UI for </a:t>
            </a:r>
            <a:r>
              <a:rPr lang="en-US" dirty="0" err="1" smtClean="0"/>
              <a:t>NativeScript</a:t>
            </a:r>
            <a:r>
              <a:rPr lang="en-US" dirty="0" smtClean="0"/>
              <a:t>. UI for </a:t>
            </a:r>
            <a:r>
              <a:rPr lang="en-US" dirty="0" err="1" smtClean="0"/>
              <a:t>NativeScript</a:t>
            </a:r>
            <a:r>
              <a:rPr lang="en-US" dirty="0" smtClean="0"/>
              <a:t> contains a series of paid UI component,</a:t>
            </a:r>
            <a:r>
              <a:rPr lang="en-US" baseline="0" dirty="0" smtClean="0"/>
              <a:t> such as calendars, charts, and graphs.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589FC-1846-0249-85C6-65894CFD5F0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6473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second is premium UI components through a product named UI for </a:t>
            </a:r>
            <a:r>
              <a:rPr lang="en-US" dirty="0" err="1" smtClean="0"/>
              <a:t>NativeScript</a:t>
            </a:r>
            <a:r>
              <a:rPr lang="en-US" dirty="0" smtClean="0"/>
              <a:t>. UI for </a:t>
            </a:r>
            <a:r>
              <a:rPr lang="en-US" dirty="0" err="1" smtClean="0"/>
              <a:t>NativeScript</a:t>
            </a:r>
            <a:r>
              <a:rPr lang="en-US" dirty="0" smtClean="0"/>
              <a:t> contains a series of paid UI component,</a:t>
            </a:r>
            <a:r>
              <a:rPr lang="en-US" baseline="0" dirty="0" smtClean="0"/>
              <a:t> such as calendars, charts, and graphs.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589FC-1846-0249-85C6-65894CFD5F0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49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589FC-1846-0249-85C6-65894CFD5F0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698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589FC-1846-0249-85C6-65894CFD5F0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5303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though I have to reveal one more potentially personal fact about myself</a:t>
            </a:r>
            <a:r>
              <a:rPr lang="mr-IN" dirty="0" smtClean="0"/>
              <a:t>…</a:t>
            </a:r>
            <a:r>
              <a:rPr lang="en-US" dirty="0" smtClean="0"/>
              <a:t> and that’s that I’m a 31-year-old</a:t>
            </a:r>
            <a:r>
              <a:rPr lang="en-US" baseline="0" dirty="0" smtClean="0"/>
              <a:t> adult that’s an enormous Pokémon fan.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589FC-1846-0249-85C6-65894CFD5F0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227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I’m</a:t>
            </a:r>
            <a:r>
              <a:rPr lang="en-US" baseline="0" dirty="0" smtClean="0"/>
              <a:t> a level 34 </a:t>
            </a:r>
            <a:r>
              <a:rPr lang="en-US" baseline="0" dirty="0" err="1" smtClean="0"/>
              <a:t>Pokemon</a:t>
            </a:r>
            <a:r>
              <a:rPr lang="en-US" baseline="0" dirty="0" smtClean="0"/>
              <a:t> GO player, which, for those of you that don’t play Pokémon GO, it basically means that I make very questionable use of my free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589FC-1846-0249-85C6-65894CFD5F0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057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But,</a:t>
            </a:r>
            <a:r>
              <a:rPr lang="en-US" baseline="0" dirty="0" smtClean="0"/>
              <a:t> Pokémon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589FC-1846-0249-85C6-65894CFD5F0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92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Want to keep up on the latest and greatest in the </a:t>
            </a:r>
            <a:r>
              <a:rPr lang="en-US" dirty="0" err="1" smtClean="0"/>
              <a:t>NativeScript</a:t>
            </a:r>
            <a:r>
              <a:rPr lang="en-US" baseline="0" dirty="0" smtClean="0"/>
              <a:t> world? Sign up for the </a:t>
            </a:r>
            <a:r>
              <a:rPr lang="en-US" baseline="0" dirty="0" err="1" smtClean="0"/>
              <a:t>NativeScript</a:t>
            </a:r>
            <a:r>
              <a:rPr lang="en-US" baseline="0" dirty="0" smtClean="0"/>
              <a:t> newsletter, and follow the @</a:t>
            </a:r>
            <a:r>
              <a:rPr lang="en-US" baseline="0" dirty="0" err="1" smtClean="0"/>
              <a:t>NativeScript</a:t>
            </a:r>
            <a:r>
              <a:rPr lang="en-US" baseline="0" dirty="0" smtClean="0"/>
              <a:t> handle on Twitter.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589FC-1846-0249-85C6-65894CFD5F0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69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I’m</a:t>
            </a:r>
            <a:r>
              <a:rPr lang="en-US" baseline="0" dirty="0" smtClean="0"/>
              <a:t> a massive Tom Brady fan.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You see just for a little bit of context here, I’ve lived in Michigan my entire life. I’ve been a sports fan all my life also, but I was an absolute fanatic when I was in high school.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around that time Tom Brady was the QB for the Michigan Wolverines.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589FC-1846-0249-85C6-65894CFD5F0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917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you’re interested</a:t>
            </a:r>
            <a:r>
              <a:rPr lang="en-US" baseline="0" dirty="0" smtClean="0"/>
              <a:t> in what you’ve heard today and want to try </a:t>
            </a:r>
            <a:r>
              <a:rPr lang="en-US" baseline="0" dirty="0" err="1" smtClean="0"/>
              <a:t>NativeScript</a:t>
            </a:r>
            <a:r>
              <a:rPr lang="en-US" baseline="0" dirty="0" smtClean="0"/>
              <a:t> out, head to </a:t>
            </a:r>
            <a:r>
              <a:rPr lang="en-US" baseline="0" dirty="0" err="1" smtClean="0"/>
              <a:t>nativescript.org</a:t>
            </a:r>
            <a:r>
              <a:rPr lang="en-US" baseline="0" dirty="0" smtClean="0"/>
              <a:t> and hit the big Get started button. From there go through one of the two tutorials, </a:t>
            </a:r>
            <a:r>
              <a:rPr lang="en-US" baseline="0" dirty="0" err="1" smtClean="0"/>
              <a:t>NativeScript</a:t>
            </a:r>
            <a:r>
              <a:rPr lang="en-US" baseline="0" dirty="0" smtClean="0"/>
              <a:t> with JavaScript, or </a:t>
            </a:r>
            <a:r>
              <a:rPr lang="en-US" baseline="0" dirty="0" err="1" smtClean="0"/>
              <a:t>NativeScript</a:t>
            </a:r>
            <a:r>
              <a:rPr lang="en-US" baseline="0" dirty="0" smtClean="0"/>
              <a:t> with </a:t>
            </a:r>
            <a:r>
              <a:rPr lang="en-US" baseline="0" dirty="0" err="1" smtClean="0"/>
              <a:t>TypeScript</a:t>
            </a:r>
            <a:r>
              <a:rPr lang="en-US" baseline="0" dirty="0" smtClean="0"/>
              <a:t> and Angular.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589FC-1846-0249-85C6-65894CFD5F0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950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a booth</a:t>
            </a:r>
            <a:r>
              <a:rPr lang="en-US" baseline="0" dirty="0" smtClean="0"/>
              <a:t> (Progress)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589FC-1846-0249-85C6-65894CFD5F0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71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picture here is Brady leading a comeback</a:t>
            </a:r>
            <a:r>
              <a:rPr lang="en-US" baseline="0" dirty="0" smtClean="0"/>
              <a:t> win in the 2000 Orange Bowl against Alabama.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at that moment, Tom Brady, to me, became a God that could do no wrong.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I was quite happy with the Patriots Super Bowl win, but if makes you feel better, if you’re a sports fan you might know that my own Detroit Lions...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589FC-1846-0249-85C6-65894CFD5F0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56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are a dumpster fire, and have been for 50 years.</a:t>
            </a:r>
          </a:p>
          <a:p>
            <a:endParaRPr lang="en-US" dirty="0" smtClean="0"/>
          </a:p>
          <a:p>
            <a:r>
              <a:rPr lang="en-US" dirty="0" smtClean="0"/>
              <a:t>But I’m not here to talk to you about</a:t>
            </a:r>
            <a:r>
              <a:rPr lang="en-US" baseline="0" dirty="0" smtClean="0"/>
              <a:t> horrible professional sports franchises, I’m here to talk to you about </a:t>
            </a:r>
            <a:r>
              <a:rPr lang="en-US" baseline="0" dirty="0" err="1" smtClean="0"/>
              <a:t>NativeScript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589FC-1846-0249-85C6-65894CFD5F0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41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today I hope to prove to you that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NativeScript</a:t>
            </a:r>
            <a:r>
              <a:rPr lang="en-US" baseline="0" dirty="0" smtClean="0"/>
              <a:t> the best tool for cross-platform native app development.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By cross-platform I specifically mean iOS</a:t>
            </a:r>
            <a:r>
              <a:rPr lang="en-US" baseline="0" dirty="0" smtClean="0"/>
              <a:t> and Android development. </a:t>
            </a:r>
            <a:r>
              <a:rPr lang="en-US" baseline="0" dirty="0" err="1" smtClean="0"/>
              <a:t>NativeScript</a:t>
            </a:r>
            <a:r>
              <a:rPr lang="en-US" baseline="0" dirty="0" smtClean="0"/>
              <a:t> is a framework for building iOS and Android apps, and we believe it’s a good idea.</a:t>
            </a:r>
          </a:p>
          <a:p>
            <a:endParaRPr lang="en-US" baseline="0" dirty="0" smtClean="0"/>
          </a:p>
          <a:p>
            <a:r>
              <a:rPr lang="en-US" baseline="0" dirty="0" smtClean="0"/>
              <a:t>2 caveats: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I’m a member of the {N} team, so I definitely have some bias here.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This doesn’t mean the {N} is the best fit for every mobile app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589FC-1846-0249-85C6-65894CFD5F0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37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589FC-1846-0249-85C6-65894CFD5F0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15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was hired in at </a:t>
            </a:r>
            <a:r>
              <a:rPr lang="en-US" dirty="0" err="1" smtClean="0"/>
              <a:t>Telerik</a:t>
            </a:r>
            <a:r>
              <a:rPr lang="en-US" dirty="0" smtClean="0"/>
              <a:t> to talk about a brand new product</a:t>
            </a:r>
            <a:r>
              <a:rPr lang="en-US" baseline="0" dirty="0" smtClean="0"/>
              <a:t> that we were super proud of called </a:t>
            </a:r>
            <a:r>
              <a:rPr lang="en-US" baseline="0" dirty="0" err="1" smtClean="0"/>
              <a:t>Telerik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AppBuilder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589FC-1846-0249-85C6-65894CFD5F0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76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Introduce basics Apache Cordova / </a:t>
            </a:r>
            <a:r>
              <a:rPr lang="en-US" dirty="0" err="1" smtClean="0"/>
              <a:t>PhoneGap</a:t>
            </a:r>
            <a:r>
              <a:rPr lang="en-US" dirty="0" smtClean="0"/>
              <a:t> / Ionic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589FC-1846-0249-85C6-65894CFD5F0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5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tif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8152" y="3648076"/>
            <a:ext cx="10839448" cy="686946"/>
          </a:xfrm>
        </p:spPr>
        <p:txBody>
          <a:bodyPr anchor="ctr"/>
          <a:lstStyle>
            <a:lvl1pPr algn="l">
              <a:defRPr sz="6000" b="1" i="0" baseline="0"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 smtClean="0"/>
              <a:t>Edit Master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8152" y="4396343"/>
            <a:ext cx="10839448" cy="446528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 baseline="0">
                <a:solidFill>
                  <a:schemeClr val="tx1"/>
                </a:solidFill>
                <a:latin typeface="Avenir Roman" charset="0"/>
                <a:ea typeface="Avenir Roman" charset="0"/>
                <a:cs typeface="Avenir Roman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38152" y="4904192"/>
            <a:ext cx="2757488" cy="39052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3C59FD"/>
                </a:solidFill>
                <a:latin typeface="Avenir Light" charset="0"/>
                <a:ea typeface="Avenir Light" charset="0"/>
                <a:cs typeface="Avenir Light" charset="0"/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2355" y="0"/>
            <a:ext cx="1799645" cy="68670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2" y="382710"/>
            <a:ext cx="1181250" cy="11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9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8152" y="405517"/>
            <a:ext cx="11210923" cy="920363"/>
          </a:xfrm>
        </p:spPr>
        <p:txBody>
          <a:bodyPr/>
          <a:lstStyle>
            <a:lvl1pPr>
              <a:defRPr b="1" i="0"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947" y="1508760"/>
            <a:ext cx="11033237" cy="482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189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5002" y="2898191"/>
            <a:ext cx="8444754" cy="686946"/>
          </a:xfrm>
        </p:spPr>
        <p:txBody>
          <a:bodyPr anchor="ctr"/>
          <a:lstStyle>
            <a:lvl1pPr algn="l">
              <a:defRPr sz="6000" b="1" i="0" baseline="0"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 smtClean="0"/>
              <a:t>Edit Master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002" y="4331797"/>
            <a:ext cx="8444754" cy="446528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Roman" charset="0"/>
                <a:ea typeface="Avenir Roman" charset="0"/>
                <a:cs typeface="Avenir Roman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2355" y="0"/>
            <a:ext cx="1799645" cy="68670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2650" y="5761716"/>
            <a:ext cx="860612" cy="8606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9996"/>
          <a:stretch/>
        </p:blipFill>
        <p:spPr>
          <a:xfrm>
            <a:off x="494851" y="3754194"/>
            <a:ext cx="161364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09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">
    <p:bg>
      <p:bgPr>
        <a:pattFill prst="pct90">
          <a:fgClr>
            <a:srgbClr val="6E83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2355" y="0"/>
            <a:ext cx="1799645" cy="68670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2650" y="5761716"/>
            <a:ext cx="860612" cy="860612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289948" y="2771814"/>
            <a:ext cx="52725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smtClean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  <a:t>{Hands</a:t>
            </a:r>
            <a:r>
              <a:rPr lang="en-US" sz="8000" b="1" baseline="0" smtClean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  <a:t> on</a:t>
            </a:r>
            <a:r>
              <a:rPr lang="en-US" sz="8000" b="1" smtClean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  <a:t>}</a:t>
            </a:r>
            <a:endParaRPr lang="en-US" sz="8000" b="1" dirty="0" smtClean="0">
              <a:solidFill>
                <a:schemeClr val="bg1"/>
              </a:solidFill>
              <a:latin typeface="Avenir Roman" charset="0"/>
              <a:ea typeface="Avenir Roman" charset="0"/>
              <a:cs typeface="Avenir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255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438152" y="422698"/>
            <a:ext cx="11338560" cy="548640"/>
          </a:xfrm>
          <a:noFill/>
        </p:spPr>
        <p:txBody>
          <a:bodyPr>
            <a:normAutofit/>
          </a:bodyPr>
          <a:lstStyle>
            <a:lvl1pPr>
              <a:defRPr sz="3200" b="1" i="0" baseline="0">
                <a:solidFill>
                  <a:schemeClr val="tx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 smtClean="0"/>
              <a:t>Click to edit Master title style      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438150" y="1314450"/>
            <a:ext cx="5493523" cy="4629150"/>
          </a:xfrm>
        </p:spPr>
        <p:txBody>
          <a:bodyPr/>
          <a:lstStyle>
            <a:lvl2pPr marL="182880" indent="182880">
              <a:defRPr/>
            </a:lvl2pPr>
            <a:lvl3pPr marL="365760" indent="182880">
              <a:defRPr/>
            </a:lvl3pPr>
            <a:lvl4pPr marL="548640" indent="182880">
              <a:defRPr/>
            </a:lvl4pPr>
            <a:lvl5pPr marL="731520" indent="182880">
              <a:defRPr/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6107432" y="1314450"/>
            <a:ext cx="5493523" cy="4629150"/>
          </a:xfrm>
        </p:spPr>
        <p:txBody>
          <a:bodyPr/>
          <a:lstStyle>
            <a:lvl2pPr marL="182880" indent="182880">
              <a:defRPr/>
            </a:lvl2pPr>
            <a:lvl3pPr marL="365760" indent="182880">
              <a:defRPr/>
            </a:lvl3pPr>
            <a:lvl4pPr marL="548640" indent="182880">
              <a:defRPr/>
            </a:lvl4pPr>
            <a:lvl5pPr marL="731520" indent="182880">
              <a:defRPr/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            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121" y="6081185"/>
            <a:ext cx="551054" cy="5510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3893" y="1"/>
            <a:ext cx="826888" cy="687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3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38152" y="524044"/>
            <a:ext cx="11338560" cy="548640"/>
          </a:xfrm>
          <a:noFill/>
        </p:spPr>
        <p:txBody>
          <a:bodyPr>
            <a:noAutofit/>
          </a:bodyPr>
          <a:lstStyle>
            <a:lvl1pPr>
              <a:defRPr sz="4000" b="1" i="0" baseline="0">
                <a:solidFill>
                  <a:schemeClr val="tx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121" y="6081185"/>
            <a:ext cx="551054" cy="5510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176" y="1292"/>
            <a:ext cx="825776" cy="68646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38152" y="1344593"/>
            <a:ext cx="11180107" cy="490559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893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38152" y="524044"/>
            <a:ext cx="11338560" cy="548640"/>
          </a:xfrm>
          <a:noFill/>
        </p:spPr>
        <p:txBody>
          <a:bodyPr>
            <a:noAutofit/>
          </a:bodyPr>
          <a:lstStyle>
            <a:lvl1pPr>
              <a:defRPr sz="4000" b="1" i="0" baseline="0">
                <a:solidFill>
                  <a:schemeClr val="tx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121" y="6081185"/>
            <a:ext cx="551054" cy="5510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176" y="1292"/>
            <a:ext cx="825776" cy="686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44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38152" y="524044"/>
            <a:ext cx="11338560" cy="548640"/>
          </a:xfrm>
          <a:noFill/>
        </p:spPr>
        <p:txBody>
          <a:bodyPr>
            <a:noAutofit/>
          </a:bodyPr>
          <a:lstStyle>
            <a:lvl1pPr>
              <a:defRPr sz="4000" b="1" i="0" baseline="0">
                <a:solidFill>
                  <a:schemeClr val="tx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121" y="6081185"/>
            <a:ext cx="551054" cy="5510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176" y="1292"/>
            <a:ext cx="825776" cy="68646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8152" y="1536564"/>
            <a:ext cx="7013234" cy="414496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 b="0" baseline="0">
                <a:latin typeface="Consolas" charset="0"/>
                <a:ea typeface="Consolas" charset="0"/>
                <a:cs typeface="Consolas" charset="0"/>
              </a:defRPr>
            </a:lvl1pPr>
            <a:lvl2pPr marL="365760" indent="0">
              <a:buNone/>
              <a:defRPr sz="1600" b="1">
                <a:latin typeface="Consolas" charset="0"/>
                <a:ea typeface="Consolas" charset="0"/>
                <a:cs typeface="Consolas" charset="0"/>
              </a:defRPr>
            </a:lvl2pPr>
            <a:lvl3pPr marL="548640" indent="0">
              <a:buNone/>
              <a:defRPr sz="1200" b="1">
                <a:latin typeface="Consolas" charset="0"/>
                <a:ea typeface="Consolas" charset="0"/>
                <a:cs typeface="Consolas" charset="0"/>
              </a:defRPr>
            </a:lvl3pPr>
            <a:lvl4pPr marL="731520" indent="0">
              <a:buNone/>
              <a:defRPr sz="1100" b="1">
                <a:latin typeface="Consolas" charset="0"/>
                <a:ea typeface="Consolas" charset="0"/>
                <a:cs typeface="Consolas" charset="0"/>
              </a:defRPr>
            </a:lvl4pPr>
            <a:lvl5pPr marL="914400" indent="0">
              <a:buNone/>
              <a:defRPr sz="1050" b="1">
                <a:latin typeface="Consolas" charset="0"/>
                <a:ea typeface="Consolas" charset="0"/>
                <a:cs typeface="Consolas" charset="0"/>
              </a:defRPr>
            </a:lvl5pPr>
          </a:lstStyle>
          <a:p>
            <a:pPr lvl="0"/>
            <a:r>
              <a:rPr lang="en-US" dirty="0" smtClean="0"/>
              <a:t>Click to edit </a:t>
            </a:r>
            <a:r>
              <a:rPr lang="en-US" smtClean="0"/>
              <a:t>code snippet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7606999" y="1536564"/>
            <a:ext cx="3611563" cy="414496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code description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112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121" y="6081185"/>
            <a:ext cx="551054" cy="5510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176" y="1292"/>
            <a:ext cx="825776" cy="686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75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121" y="6081185"/>
            <a:ext cx="551054" cy="5510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176" y="1292"/>
            <a:ext cx="825776" cy="686466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03021" y="320040"/>
            <a:ext cx="8778240" cy="5943600"/>
          </a:xfrm>
        </p:spPr>
        <p:txBody>
          <a:bodyPr anchor="ctr">
            <a:normAutofit/>
          </a:bodyPr>
          <a:lstStyle>
            <a:lvl1pPr marL="182880" indent="0" algn="ctr">
              <a:buNone/>
              <a:defRPr sz="6600" baseline="0"/>
            </a:lvl1pPr>
            <a:lvl2pPr marL="365760" indent="0">
              <a:buNone/>
              <a:defRPr/>
            </a:lvl2pPr>
            <a:lvl3pPr marL="548640" indent="0">
              <a:buNone/>
              <a:defRPr/>
            </a:lvl3pPr>
            <a:lvl4pPr marL="73152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Click to make</a:t>
            </a:r>
          </a:p>
          <a:p>
            <a:pPr lvl="0"/>
            <a:r>
              <a:rPr lang="en-US" dirty="0" smtClean="0"/>
              <a:t>big statement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062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8152" y="405517"/>
            <a:ext cx="11210923" cy="1285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SLIDE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8152" y="1794510"/>
            <a:ext cx="11210923" cy="4594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slide subtitle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98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62" r:id="rId4"/>
    <p:sldLayoutId id="2147483663" r:id="rId5"/>
    <p:sldLayoutId id="2147483669" r:id="rId6"/>
    <p:sldLayoutId id="2147483674" r:id="rId7"/>
    <p:sldLayoutId id="2147483666" r:id="rId8"/>
    <p:sldLayoutId id="2147483667" r:id="rId9"/>
    <p:sldLayoutId id="2147483664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baseline="0">
          <a:solidFill>
            <a:schemeClr val="tx1"/>
          </a:solidFill>
          <a:latin typeface="Avenir Heavy" charset="0"/>
          <a:ea typeface="Avenir Heavy" charset="0"/>
          <a:cs typeface="Avenir Heavy" charset="0"/>
        </a:defRPr>
      </a:lvl1pPr>
    </p:titleStyle>
    <p:bodyStyle>
      <a:lvl1pPr marL="365760" indent="-365760" algn="l" defTabSz="91440" rtl="0" eaLnBrk="1" latinLnBrk="0" hangingPunct="1">
        <a:lnSpc>
          <a:spcPct val="100000"/>
        </a:lnSpc>
        <a:spcBef>
          <a:spcPts val="1000"/>
        </a:spcBef>
        <a:buClr>
          <a:srgbClr val="3C59FD"/>
        </a:buClr>
        <a:buSzPct val="80000"/>
        <a:buFont typeface="Arial" panose="020B0604020202020204" pitchFamily="34" charset="0"/>
        <a:buChar char="•"/>
        <a:defRPr sz="3600" b="0" i="0" kern="1200" baseline="0">
          <a:solidFill>
            <a:schemeClr val="tx1"/>
          </a:solidFill>
          <a:latin typeface="Avenir Roman" charset="0"/>
          <a:ea typeface="Avenir Roman" charset="0"/>
          <a:cs typeface="Avenir Roman" charset="0"/>
        </a:defRPr>
      </a:lvl1pPr>
      <a:lvl2pPr marL="365760" indent="182880" algn="l" defTabSz="914400" rtl="0" eaLnBrk="1" latinLnBrk="0" hangingPunct="1">
        <a:lnSpc>
          <a:spcPct val="90000"/>
        </a:lnSpc>
        <a:spcBef>
          <a:spcPts val="500"/>
        </a:spcBef>
        <a:buClr>
          <a:srgbClr val="3C59FD"/>
        </a:buClr>
        <a:buSzPct val="80000"/>
        <a:buFont typeface="Arial" panose="020B0604020202020204" pitchFamily="34" charset="0"/>
        <a:buChar char="•"/>
        <a:tabLst>
          <a:tab pos="301752" algn="l"/>
        </a:tabLst>
        <a:defRPr sz="2800" b="0" i="0" kern="1200" baseline="0">
          <a:solidFill>
            <a:schemeClr val="tx1"/>
          </a:solidFill>
          <a:latin typeface="Avenir Roman" charset="0"/>
          <a:ea typeface="Avenir Roman" charset="0"/>
          <a:cs typeface="Avenir Roman" charset="0"/>
        </a:defRPr>
      </a:lvl2pPr>
      <a:lvl3pPr marL="548640" indent="182880" algn="l" defTabSz="914400" rtl="0" eaLnBrk="1" latinLnBrk="0" hangingPunct="1">
        <a:lnSpc>
          <a:spcPct val="90000"/>
        </a:lnSpc>
        <a:spcBef>
          <a:spcPts val="500"/>
        </a:spcBef>
        <a:buClr>
          <a:srgbClr val="3C59FD"/>
        </a:buClr>
        <a:buSzPct val="80000"/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venir Roman" charset="0"/>
          <a:ea typeface="Avenir Roman" charset="0"/>
          <a:cs typeface="Avenir Roman" charset="0"/>
        </a:defRPr>
      </a:lvl3pPr>
      <a:lvl4pPr marL="731520" indent="182880" algn="l" defTabSz="914400" rtl="0" eaLnBrk="1" latinLnBrk="0" hangingPunct="1">
        <a:lnSpc>
          <a:spcPct val="90000"/>
        </a:lnSpc>
        <a:spcBef>
          <a:spcPts val="500"/>
        </a:spcBef>
        <a:buClr>
          <a:srgbClr val="3C59FD"/>
        </a:buClr>
        <a:buSzPct val="80000"/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Avenir Roman" charset="0"/>
          <a:ea typeface="Avenir Roman" charset="0"/>
          <a:cs typeface="Avenir Roman" charset="0"/>
        </a:defRPr>
      </a:lvl4pPr>
      <a:lvl5pPr marL="914400" indent="182880" algn="l" defTabSz="914400" rtl="0" eaLnBrk="1" latinLnBrk="0" hangingPunct="1">
        <a:lnSpc>
          <a:spcPct val="90000"/>
        </a:lnSpc>
        <a:spcBef>
          <a:spcPts val="500"/>
        </a:spcBef>
        <a:buClr>
          <a:srgbClr val="3C59FD"/>
        </a:buClr>
        <a:buSzPct val="80000"/>
        <a:buFont typeface="Arial" panose="020B0604020202020204" pitchFamily="34" charset="0"/>
        <a:buChar char="•"/>
        <a:defRPr sz="1600" b="0" i="0" kern="1200" baseline="0">
          <a:solidFill>
            <a:schemeClr val="tx1"/>
          </a:solidFill>
          <a:latin typeface="Avenir Roman" charset="0"/>
          <a:ea typeface="Avenir Roman" charset="0"/>
          <a:cs typeface="Avenir Roman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 cap="all" spc="0" baseline="0">
          <a:solidFill>
            <a:srgbClr val="95BC4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Relationship Id="rId3" Type="http://schemas.openxmlformats.org/officeDocument/2006/relationships/hyperlink" Target="http://developer.telerik.com/featured/the-state-of-hybrid-mobile-development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Relationship Id="rId3" Type="http://schemas.openxmlformats.org/officeDocument/2006/relationships/hyperlink" Target="https://npm-stat.com/charts.html?package=nativescript&amp;from=2016-01-31&amp;to=2017-01-31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2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gif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38152" y="2966577"/>
            <a:ext cx="10839448" cy="686946"/>
          </a:xfrm>
        </p:spPr>
        <p:txBody>
          <a:bodyPr>
            <a:noAutofit/>
          </a:bodyPr>
          <a:lstStyle/>
          <a:p>
            <a:r>
              <a:rPr lang="en-US" sz="6600" b="1" dirty="0" err="1" smtClean="0">
                <a:solidFill>
                  <a:srgbClr val="3D59FE"/>
                </a:solidFill>
                <a:latin typeface="Avenir Heavy" charset="0"/>
                <a:ea typeface="Avenir Heavy" charset="0"/>
                <a:cs typeface="Avenir Heavy" charset="0"/>
              </a:rPr>
              <a:t>NativeScript</a:t>
            </a:r>
            <a:endParaRPr lang="en-US" sz="6600" b="1" dirty="0">
              <a:solidFill>
                <a:srgbClr val="3D59FE"/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38152" y="3797958"/>
            <a:ext cx="10839448" cy="1042825"/>
          </a:xfrm>
        </p:spPr>
        <p:txBody>
          <a:bodyPr>
            <a:normAutofit/>
          </a:bodyPr>
          <a:lstStyle/>
          <a:p>
            <a:r>
              <a:rPr lang="en-US" dirty="0" smtClean="0"/>
              <a:t>Open-source </a:t>
            </a:r>
            <a:r>
              <a:rPr lang="en-US" dirty="0"/>
              <a:t>framework for building truly native mobile apps</a:t>
            </a:r>
            <a:br>
              <a:rPr lang="en-US" dirty="0"/>
            </a:br>
            <a:r>
              <a:rPr lang="en-US" dirty="0"/>
              <a:t>with Angular, </a:t>
            </a:r>
            <a:r>
              <a:rPr lang="en-US" dirty="0" err="1"/>
              <a:t>TypeScript</a:t>
            </a:r>
            <a:r>
              <a:rPr lang="en-US" dirty="0"/>
              <a:t> or JavaScript.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798" y="5816600"/>
            <a:ext cx="2698501" cy="90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5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032" y="1498600"/>
            <a:ext cx="6654800" cy="49911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38152" y="524044"/>
            <a:ext cx="11338560" cy="5486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 smtClean="0"/>
              <a:t>Me at </a:t>
            </a:r>
            <a:r>
              <a:rPr lang="en-US" dirty="0" err="1" smtClean="0"/>
              <a:t>PhoneGap</a:t>
            </a:r>
            <a:r>
              <a:rPr lang="en-US" dirty="0" smtClean="0"/>
              <a:t> Day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56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1092200"/>
            <a:ext cx="10375900" cy="441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62100" y="6052235"/>
            <a:ext cx="9588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http://developer.telerik.com/featured/the-state-of-hybrid-mobile-development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08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3153" y="226444"/>
            <a:ext cx="8010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smtClean="0">
                <a:latin typeface="Avenir Roman" charset="0"/>
                <a:ea typeface="Avenir Roman" charset="0"/>
                <a:cs typeface="Avenir Roman" charset="0"/>
              </a:rPr>
              <a:t>“</a:t>
            </a:r>
            <a:r>
              <a:rPr lang="en-US" sz="2800" i="1" dirty="0"/>
              <a:t>We are facing a slow touch reaction while </a:t>
            </a:r>
            <a:r>
              <a:rPr lang="en-US" sz="2800" i="1" dirty="0" smtClean="0"/>
              <a:t>scrolling”</a:t>
            </a:r>
            <a:endParaRPr lang="en-US" sz="2800" i="1" dirty="0" smtClean="0">
              <a:latin typeface="Avenir Roman" charset="0"/>
              <a:ea typeface="Avenir Roman" charset="0"/>
              <a:cs typeface="Avenir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8951" y="1131194"/>
            <a:ext cx="91654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latin typeface="Avenir Roman" charset="0"/>
                <a:ea typeface="Avenir Roman" charset="0"/>
                <a:cs typeface="Avenir Roman" charset="0"/>
              </a:rPr>
              <a:t>“</a:t>
            </a:r>
            <a:r>
              <a:rPr lang="en-US" sz="2800" i="1" dirty="0"/>
              <a:t>I've noticed very slow/jaggy/flickering scrolling on Android. The framerate is low, and the scroll effect is far from smooth</a:t>
            </a:r>
            <a:r>
              <a:rPr lang="en-US" sz="2800" i="1" dirty="0" smtClean="0"/>
              <a:t>.”</a:t>
            </a:r>
            <a:endParaRPr lang="en-US" sz="2800" i="1" dirty="0" smtClean="0">
              <a:latin typeface="Avenir Roman" charset="0"/>
              <a:ea typeface="Avenir Roman" charset="0"/>
              <a:cs typeface="Avenir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3153" y="2897719"/>
            <a:ext cx="8438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latin typeface="Avenir Roman" charset="0"/>
                <a:ea typeface="Avenir Roman" charset="0"/>
                <a:cs typeface="Avenir Roman" charset="0"/>
              </a:rPr>
              <a:t>“</a:t>
            </a:r>
            <a:r>
              <a:rPr lang="en-US" sz="2800" i="1" dirty="0"/>
              <a:t>if there is solution to get native speed then </a:t>
            </a:r>
            <a:r>
              <a:rPr lang="en-US" sz="2800" i="1" dirty="0" err="1"/>
              <a:t>i</a:t>
            </a:r>
            <a:r>
              <a:rPr lang="en-US" sz="2800" i="1" dirty="0"/>
              <a:t> will be using app builder again otherwise will move to </a:t>
            </a:r>
            <a:r>
              <a:rPr lang="en-US" sz="2800" i="1" dirty="0" smtClean="0"/>
              <a:t>native”</a:t>
            </a:r>
            <a:endParaRPr lang="en-US" sz="2800" i="1" dirty="0" smtClean="0">
              <a:latin typeface="Avenir Roman" charset="0"/>
              <a:ea typeface="Avenir Roman" charset="0"/>
              <a:cs typeface="Avenir Roman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65603" y="4233356"/>
            <a:ext cx="81295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/>
              <a:t>“</a:t>
            </a:r>
            <a:r>
              <a:rPr lang="en-US" sz="2800" i="1" dirty="0" err="1" smtClean="0"/>
              <a:t>appbuilder</a:t>
            </a:r>
            <a:r>
              <a:rPr lang="en-US" sz="2800" i="1" dirty="0" smtClean="0"/>
              <a:t> only </a:t>
            </a:r>
            <a:r>
              <a:rPr lang="en-US" sz="2800" i="1" dirty="0"/>
              <a:t>produces a bastard child of an app. slow, and tacky . Its just not a good idea at all. Having said that it is actually what </a:t>
            </a:r>
            <a:r>
              <a:rPr lang="en-US" sz="2800" i="1" dirty="0" err="1"/>
              <a:t>i</a:t>
            </a:r>
            <a:r>
              <a:rPr lang="en-US" sz="2800" i="1" dirty="0"/>
              <a:t> am using for my next app. This is because every other alternative is just as bad</a:t>
            </a:r>
            <a:r>
              <a:rPr lang="en-US" sz="2800" i="1" dirty="0" smtClean="0"/>
              <a:t>.”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72612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29" y="0"/>
            <a:ext cx="8333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8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486" y="141667"/>
            <a:ext cx="8333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0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hape 243"/>
          <p:cNvCxnSpPr/>
          <p:nvPr/>
        </p:nvCxnSpPr>
        <p:spPr>
          <a:xfrm>
            <a:off x="604659" y="3449319"/>
            <a:ext cx="10619999" cy="0"/>
          </a:xfrm>
          <a:prstGeom prst="straightConnector1">
            <a:avLst/>
          </a:prstGeom>
          <a:noFill/>
          <a:ln w="9525" cap="flat" cmpd="sng">
            <a:solidFill>
              <a:schemeClr val="bg1">
                <a:lumMod val="75000"/>
              </a:schemeClr>
            </a:solidFill>
            <a:prstDash val="solid"/>
            <a:round/>
            <a:headEnd type="oval" w="lg" len="lg"/>
            <a:tailEnd type="oval" w="lg" len="lg"/>
          </a:ln>
        </p:spPr>
      </p:cxnSp>
      <p:sp>
        <p:nvSpPr>
          <p:cNvPr id="17" name="TextBox 16"/>
          <p:cNvSpPr txBox="1"/>
          <p:nvPr/>
        </p:nvSpPr>
        <p:spPr>
          <a:xfrm>
            <a:off x="1310141" y="3657600"/>
            <a:ext cx="928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>
                    <a:lumMod val="50000"/>
                  </a:schemeClr>
                </a:solidFill>
                <a:latin typeface="Avenir Light" charset="0"/>
                <a:ea typeface="Avenir Light" charset="0"/>
                <a:cs typeface="Avenir Light" charset="0"/>
              </a:rPr>
              <a:t>2013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96206" y="3657600"/>
            <a:ext cx="928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Avenir Light" charset="0"/>
                <a:ea typeface="Avenir Light" charset="0"/>
                <a:cs typeface="Avenir Light" charset="0"/>
              </a:rPr>
              <a:t>2014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82271" y="3657600"/>
            <a:ext cx="928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Avenir Light" charset="0"/>
                <a:ea typeface="Avenir Light" charset="0"/>
                <a:cs typeface="Avenir Light" charset="0"/>
              </a:rPr>
              <a:t>2015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68336" y="3657600"/>
            <a:ext cx="928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Avenir Light" charset="0"/>
                <a:ea typeface="Avenir Light" charset="0"/>
                <a:cs typeface="Avenir Light" charset="0"/>
              </a:rPr>
              <a:t>2016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654401" y="3657600"/>
            <a:ext cx="928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Avenir Light" charset="0"/>
                <a:ea typeface="Avenir Light" charset="0"/>
                <a:cs typeface="Avenir Light" charset="0"/>
              </a:rPr>
              <a:t>2017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49241" y="2283350"/>
            <a:ext cx="1450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rgbClr val="3D59FE"/>
                </a:solidFill>
                <a:latin typeface="Avenir Roman" charset="0"/>
                <a:ea typeface="Avenir Roman" charset="0"/>
                <a:cs typeface="Avenir Roman" charset="0"/>
              </a:rPr>
              <a:t>Early prototypes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71330" y="2283350"/>
            <a:ext cx="1578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3D59FE"/>
                </a:solidFill>
                <a:latin typeface="Avenir Roman" charset="0"/>
                <a:ea typeface="Avenir Roman" charset="0"/>
                <a:cs typeface="Avenir Roman" charset="0"/>
              </a:rPr>
              <a:t>“Core” engineering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89529" y="2281015"/>
            <a:ext cx="1450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3D59FE"/>
                </a:solidFill>
                <a:latin typeface="Avenir Roman" charset="0"/>
                <a:ea typeface="Avenir Roman" charset="0"/>
                <a:cs typeface="Avenir Roman" charset="0"/>
              </a:rPr>
              <a:t>Public launch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07436" y="2281015"/>
            <a:ext cx="1450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3D59FE"/>
                </a:solidFill>
                <a:latin typeface="Avenir Roman" charset="0"/>
                <a:ea typeface="Avenir Roman" charset="0"/>
                <a:cs typeface="Avenir Roman" charset="0"/>
              </a:rPr>
              <a:t>Adoption ramp-up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369056" y="2281015"/>
            <a:ext cx="1450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Mass adoption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910587" y="1718490"/>
            <a:ext cx="1899693" cy="3461657"/>
          </a:xfrm>
          <a:prstGeom prst="rect">
            <a:avLst/>
          </a:prstGeom>
          <a:noFill/>
          <a:ln w="57150">
            <a:solidFill>
              <a:srgbClr val="3D59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324665" y="5742589"/>
            <a:ext cx="2791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smtClean="0">
                <a:latin typeface="Avenir Roman" charset="0"/>
                <a:ea typeface="Avenir Roman" charset="0"/>
                <a:cs typeface="Avenir Roman" charset="0"/>
              </a:rPr>
              <a:t>Project Timeline</a:t>
            </a:r>
          </a:p>
        </p:txBody>
      </p:sp>
    </p:spTree>
    <p:extLst>
      <p:ext uri="{BB962C8B-B14F-4D97-AF65-F5344CB8AC3E}">
        <p14:creationId xmlns:p14="http://schemas.microsoft.com/office/powerpoint/2010/main" val="87011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8" y="477077"/>
            <a:ext cx="10347795" cy="41919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39956" y="5175886"/>
            <a:ext cx="83918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venir Roman" charset="0"/>
                <a:ea typeface="Avenir Roman" charset="0"/>
                <a:cs typeface="Avenir Roman" charset="0"/>
                <a:hlinkClick r:id="rId3"/>
              </a:rPr>
              <a:t>https://</a:t>
            </a:r>
            <a:r>
              <a:rPr lang="en-US" sz="2800" dirty="0" err="1">
                <a:latin typeface="Avenir Roman" charset="0"/>
                <a:ea typeface="Avenir Roman" charset="0"/>
                <a:cs typeface="Avenir Roman" charset="0"/>
                <a:hlinkClick r:id="rId3"/>
              </a:rPr>
              <a:t>npm-stat.com</a:t>
            </a:r>
            <a:r>
              <a:rPr lang="en-US" sz="2800" dirty="0">
                <a:latin typeface="Avenir Roman" charset="0"/>
                <a:ea typeface="Avenir Roman" charset="0"/>
                <a:cs typeface="Avenir Roman" charset="0"/>
                <a:hlinkClick r:id="rId3"/>
              </a:rPr>
              <a:t>/</a:t>
            </a:r>
            <a:r>
              <a:rPr lang="en-US" sz="2800" dirty="0" err="1">
                <a:latin typeface="Avenir Roman" charset="0"/>
                <a:ea typeface="Avenir Roman" charset="0"/>
                <a:cs typeface="Avenir Roman" charset="0"/>
                <a:hlinkClick r:id="rId3"/>
              </a:rPr>
              <a:t>charts.html?package</a:t>
            </a:r>
            <a:r>
              <a:rPr lang="en-US" sz="2800" dirty="0">
                <a:latin typeface="Avenir Roman" charset="0"/>
                <a:ea typeface="Avenir Roman" charset="0"/>
                <a:cs typeface="Avenir Roman" charset="0"/>
                <a:hlinkClick r:id="rId3"/>
              </a:rPr>
              <a:t>=</a:t>
            </a:r>
            <a:r>
              <a:rPr lang="en-US" sz="2800" dirty="0" err="1">
                <a:latin typeface="Avenir Roman" charset="0"/>
                <a:ea typeface="Avenir Roman" charset="0"/>
                <a:cs typeface="Avenir Roman" charset="0"/>
                <a:hlinkClick r:id="rId3"/>
              </a:rPr>
              <a:t>nativescript&amp;from</a:t>
            </a:r>
            <a:r>
              <a:rPr lang="en-US" sz="2800" dirty="0">
                <a:latin typeface="Avenir Roman" charset="0"/>
                <a:ea typeface="Avenir Roman" charset="0"/>
                <a:cs typeface="Avenir Roman" charset="0"/>
                <a:hlinkClick r:id="rId3"/>
              </a:rPr>
              <a:t>=2016-01-31&amp;to=2017-01-31</a:t>
            </a:r>
            <a:endParaRPr lang="en-US" sz="2800" dirty="0" smtClean="0">
              <a:latin typeface="Avenir Roman" charset="0"/>
              <a:ea typeface="Avenir Roman" charset="0"/>
              <a:cs typeface="Avenir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30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7191" y="2545423"/>
            <a:ext cx="9410296" cy="2760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67" dirty="0" smtClean="0">
                <a:latin typeface="Avenir Book" charset="0"/>
                <a:ea typeface="Avenir Book" charset="0"/>
                <a:cs typeface="Avenir Book" charset="0"/>
              </a:rPr>
              <a:t>A </a:t>
            </a:r>
            <a:r>
              <a:rPr lang="en-US" sz="3467" b="1" dirty="0" smtClean="0">
                <a:solidFill>
                  <a:srgbClr val="3D59FE"/>
                </a:solidFill>
                <a:latin typeface="Avenir Book" charset="0"/>
                <a:ea typeface="Avenir Book" charset="0"/>
                <a:cs typeface="Avenir Book" charset="0"/>
              </a:rPr>
              <a:t>free</a:t>
            </a:r>
            <a:r>
              <a:rPr lang="en-US" sz="3467" dirty="0" smtClean="0">
                <a:solidFill>
                  <a:srgbClr val="3D59FE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467" dirty="0" smtClean="0">
                <a:latin typeface="Avenir Book" charset="0"/>
                <a:ea typeface="Avenir Book" charset="0"/>
                <a:cs typeface="Avenir Book" charset="0"/>
              </a:rPr>
              <a:t>and </a:t>
            </a:r>
            <a:r>
              <a:rPr lang="en-US" sz="3467" b="1" dirty="0">
                <a:solidFill>
                  <a:srgbClr val="3D59FE"/>
                </a:solidFill>
                <a:latin typeface="Avenir Book" charset="0"/>
                <a:ea typeface="Avenir Book" charset="0"/>
                <a:cs typeface="Avenir Book" charset="0"/>
              </a:rPr>
              <a:t>open source </a:t>
            </a:r>
            <a:r>
              <a:rPr lang="en-US" sz="3467" dirty="0">
                <a:latin typeface="Avenir Book" charset="0"/>
                <a:ea typeface="Avenir Book" charset="0"/>
                <a:cs typeface="Avenir Book" charset="0"/>
              </a:rPr>
              <a:t>framework for building </a:t>
            </a:r>
            <a:r>
              <a:rPr lang="en-US" sz="3467" b="1" dirty="0">
                <a:solidFill>
                  <a:srgbClr val="3D59FE"/>
                </a:solidFill>
                <a:latin typeface="Avenir Book" charset="0"/>
                <a:ea typeface="Avenir Book" charset="0"/>
                <a:cs typeface="Avenir Book" charset="0"/>
              </a:rPr>
              <a:t>truly native </a:t>
            </a:r>
            <a:r>
              <a:rPr lang="en-US" sz="3467" dirty="0">
                <a:latin typeface="Avenir Book" charset="0"/>
                <a:ea typeface="Avenir Book" charset="0"/>
                <a:cs typeface="Avenir Book" charset="0"/>
              </a:rPr>
              <a:t>mobile apps with </a:t>
            </a:r>
            <a:r>
              <a:rPr lang="en-US" sz="3467" b="1" dirty="0">
                <a:solidFill>
                  <a:srgbClr val="3D59FE"/>
                </a:solidFill>
                <a:latin typeface="Avenir Book" charset="0"/>
                <a:ea typeface="Avenir Book" charset="0"/>
                <a:cs typeface="Avenir Book" charset="0"/>
              </a:rPr>
              <a:t>JavaScript</a:t>
            </a:r>
            <a:r>
              <a:rPr lang="en-US" sz="3467" dirty="0">
                <a:latin typeface="Avenir Book" charset="0"/>
                <a:ea typeface="Avenir Book" charset="0"/>
                <a:cs typeface="Avenir Book" charset="0"/>
              </a:rPr>
              <a:t>. Use web skills, </a:t>
            </a:r>
            <a:r>
              <a:rPr lang="en-US" sz="3467" dirty="0" smtClean="0">
                <a:latin typeface="Avenir Book" charset="0"/>
                <a:ea typeface="Avenir Book" charset="0"/>
                <a:cs typeface="Avenir Book" charset="0"/>
              </a:rPr>
              <a:t>like </a:t>
            </a:r>
            <a:r>
              <a:rPr lang="en-US" sz="3467" dirty="0" err="1" smtClean="0">
                <a:latin typeface="Avenir Book" charset="0"/>
                <a:ea typeface="Avenir Book" charset="0"/>
                <a:cs typeface="Avenir Book" charset="0"/>
              </a:rPr>
              <a:t>TypeScript</a:t>
            </a:r>
            <a:r>
              <a:rPr lang="en-US" sz="3467" dirty="0" smtClean="0">
                <a:latin typeface="Avenir Book" charset="0"/>
                <a:ea typeface="Avenir Book" charset="0"/>
                <a:cs typeface="Avenir Book" charset="0"/>
              </a:rPr>
              <a:t>, </a:t>
            </a:r>
            <a:r>
              <a:rPr lang="en-US" sz="3467" b="1" dirty="0">
                <a:solidFill>
                  <a:srgbClr val="3D59FE"/>
                </a:solidFill>
                <a:latin typeface="Avenir Book" charset="0"/>
                <a:ea typeface="Avenir Book" charset="0"/>
                <a:cs typeface="Avenir Book" charset="0"/>
              </a:rPr>
              <a:t>Angular</a:t>
            </a:r>
            <a:r>
              <a:rPr lang="en-US" sz="3467" dirty="0">
                <a:latin typeface="Avenir Book" charset="0"/>
                <a:ea typeface="Avenir Book" charset="0"/>
                <a:cs typeface="Avenir Book" charset="0"/>
              </a:rPr>
              <a:t> and CSS, and </a:t>
            </a:r>
            <a:r>
              <a:rPr lang="en-US" sz="3467" b="1" dirty="0">
                <a:solidFill>
                  <a:srgbClr val="3D59FE"/>
                </a:solidFill>
                <a:latin typeface="Avenir Book" charset="0"/>
                <a:ea typeface="Avenir Book" charset="0"/>
                <a:cs typeface="Avenir Book" charset="0"/>
              </a:rPr>
              <a:t>get native UI and performance</a:t>
            </a:r>
            <a:r>
              <a:rPr lang="en-US" sz="3467" dirty="0">
                <a:solidFill>
                  <a:srgbClr val="3D59FE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467" dirty="0">
                <a:latin typeface="Avenir Book" charset="0"/>
                <a:ea typeface="Avenir Book" charset="0"/>
                <a:cs typeface="Avenir Book" charset="0"/>
              </a:rPr>
              <a:t>on iOS and Android.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22154" y="1502228"/>
            <a:ext cx="4155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3D59FE"/>
                </a:solidFill>
                <a:latin typeface="Avenir Roman" charset="0"/>
                <a:ea typeface="Avenir Roman" charset="0"/>
                <a:cs typeface="Avenir Roman" charset="0"/>
              </a:rPr>
              <a:t>NativeScript</a:t>
            </a:r>
            <a:r>
              <a:rPr lang="en-US" sz="4000" dirty="0" smtClean="0">
                <a:solidFill>
                  <a:srgbClr val="3D59FE"/>
                </a:solidFill>
                <a:latin typeface="Avenir Roman" charset="0"/>
                <a:ea typeface="Avenir Roman" charset="0"/>
                <a:cs typeface="Avenir Roman" charset="0"/>
              </a:rPr>
              <a:t> is</a:t>
            </a:r>
            <a:r>
              <a:rPr lang="is-IS" sz="4000" dirty="0" smtClean="0">
                <a:solidFill>
                  <a:srgbClr val="3D59FE"/>
                </a:solidFill>
                <a:latin typeface="Avenir Roman" charset="0"/>
                <a:ea typeface="Avenir Roman" charset="0"/>
                <a:cs typeface="Avenir Roman" charset="0"/>
              </a:rPr>
              <a:t>…</a:t>
            </a:r>
            <a:endParaRPr lang="en-US" sz="4000" dirty="0" smtClean="0">
              <a:solidFill>
                <a:srgbClr val="3D59FE"/>
              </a:solidFill>
              <a:latin typeface="Avenir Roman" charset="0"/>
              <a:ea typeface="Avenir Roman" charset="0"/>
              <a:cs typeface="Avenir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6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356814" y="449249"/>
            <a:ext cx="11965718" cy="5943600"/>
          </a:xfrm>
        </p:spPr>
        <p:txBody>
          <a:bodyPr>
            <a:normAutofit/>
          </a:bodyPr>
          <a:lstStyle/>
          <a:p>
            <a:r>
              <a:rPr lang="en-US" sz="5400" b="1" dirty="0" err="1"/>
              <a:t>NativeScript</a:t>
            </a:r>
            <a:r>
              <a:rPr lang="en-US" sz="5400" dirty="0"/>
              <a:t> is the best tool </a:t>
            </a:r>
            <a:r>
              <a:rPr lang="en-US" sz="5400" dirty="0" smtClean="0"/>
              <a:t>for </a:t>
            </a:r>
            <a:r>
              <a:rPr lang="en-US" sz="5400" dirty="0"/>
              <a:t>cross-platform native app development 🎉</a:t>
            </a:r>
          </a:p>
        </p:txBody>
      </p:sp>
    </p:spTree>
    <p:extLst>
      <p:ext uri="{BB962C8B-B14F-4D97-AF65-F5344CB8AC3E}">
        <p14:creationId xmlns:p14="http://schemas.microsoft.com/office/powerpoint/2010/main" val="66781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303021" y="409492"/>
            <a:ext cx="8778240" cy="5943600"/>
          </a:xfrm>
        </p:spPr>
        <p:txBody>
          <a:bodyPr/>
          <a:lstStyle/>
          <a:p>
            <a:r>
              <a:rPr lang="en-US" dirty="0" smtClean="0"/>
              <a:t>5 reasons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2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09983" y="2783106"/>
            <a:ext cx="38661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latin typeface="Avenir Roman" charset="0"/>
                <a:ea typeface="Avenir Roman" charset="0"/>
                <a:cs typeface="Avenir Roman" charset="0"/>
              </a:rPr>
              <a:t>TJ </a:t>
            </a:r>
            <a:r>
              <a:rPr lang="en-US" sz="4800" b="1" dirty="0" err="1" smtClean="0">
                <a:latin typeface="Avenir Roman" charset="0"/>
                <a:ea typeface="Avenir Roman" charset="0"/>
                <a:cs typeface="Avenir Roman" charset="0"/>
              </a:rPr>
              <a:t>VanToll</a:t>
            </a:r>
            <a:r>
              <a:rPr lang="en-US" sz="4800" b="1" dirty="0">
                <a:latin typeface="Avenir Roman" charset="0"/>
                <a:ea typeface="Avenir Roman" charset="0"/>
                <a:cs typeface="Avenir Roman" charset="0"/>
              </a:rPr>
              <a:t> 🚀</a:t>
            </a:r>
            <a:endParaRPr lang="en-US" sz="4800" b="1" dirty="0" smtClean="0">
              <a:latin typeface="Avenir Roman" charset="0"/>
              <a:ea typeface="Avenir Roman" charset="0"/>
              <a:cs typeface="Avenir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54280" y="3490992"/>
            <a:ext cx="19775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@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tjvantoll</a:t>
            </a:r>
            <a:endParaRPr lang="en-US" sz="3200" dirty="0" smtClean="0">
              <a:solidFill>
                <a:schemeClr val="accent6">
                  <a:lumMod val="75000"/>
                </a:schemeClr>
              </a:solidFill>
              <a:latin typeface="Avenir Roman" charset="0"/>
              <a:ea typeface="Avenir Roman" charset="0"/>
              <a:cs typeface="Avenir Roman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20" y="5067300"/>
            <a:ext cx="2698501" cy="90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8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s_qsf-demo.mov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9798" y="449431"/>
            <a:ext cx="3205236" cy="56997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49680" y="2536969"/>
            <a:ext cx="3579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venir Light" charset="0"/>
                <a:ea typeface="Avenir Light" charset="0"/>
                <a:cs typeface="Avenir Light" charset="0"/>
              </a:rPr>
              <a:t>Search for </a:t>
            </a:r>
          </a:p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venir Light" charset="0"/>
                <a:ea typeface="Avenir Light" charset="0"/>
                <a:cs typeface="Avenir Light" charset="0"/>
              </a:rPr>
              <a:t>“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venir Light" charset="0"/>
                <a:ea typeface="Avenir Light" charset="0"/>
                <a:cs typeface="Avenir Light" charset="0"/>
              </a:rPr>
              <a:t>Examples </a:t>
            </a: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  <a:latin typeface="Avenir Light" charset="0"/>
                <a:ea typeface="Avenir Light" charset="0"/>
                <a:cs typeface="Avenir Light" charset="0"/>
              </a:rPr>
              <a:t>NativeScript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venir Light" charset="0"/>
                <a:ea typeface="Avenir Light" charset="0"/>
                <a:cs typeface="Avenir Light" charset="0"/>
              </a:rPr>
              <a:t>”</a:t>
            </a:r>
          </a:p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venir Light" charset="0"/>
                <a:ea typeface="Avenir Light" charset="0"/>
                <a:cs typeface="Avenir Light" charset="0"/>
              </a:rPr>
              <a:t>in the iOS App Store or Google Play to try this out for yourself.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1005" y="2517290"/>
            <a:ext cx="34615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Roman" charset="0"/>
                <a:ea typeface="Avenir Roman" charset="0"/>
                <a:cs typeface="Avenir Roman" charset="0"/>
              </a:rPr>
              <a:t>Rich, animated, “no compromise” native </a:t>
            </a:r>
            <a:r>
              <a:rPr lang="en-US" sz="3200" dirty="0">
                <a:latin typeface="Avenir Roman" charset="0"/>
                <a:ea typeface="Avenir Roman" charset="0"/>
                <a:cs typeface="Avenir Roman" charset="0"/>
              </a:rPr>
              <a:t>UI 🐎</a:t>
            </a:r>
            <a:endParaRPr lang="en-US" sz="3200" dirty="0" smtClean="0">
              <a:latin typeface="Avenir Roman" charset="0"/>
              <a:ea typeface="Avenir Roman" charset="0"/>
              <a:cs typeface="Avenir Roman" charset="0"/>
            </a:endParaRPr>
          </a:p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(with shared UI code)</a:t>
            </a:r>
          </a:p>
        </p:txBody>
      </p:sp>
      <p:sp>
        <p:nvSpPr>
          <p:cNvPr id="6" name="Oval 5"/>
          <p:cNvSpPr/>
          <p:nvPr/>
        </p:nvSpPr>
        <p:spPr>
          <a:xfrm>
            <a:off x="1602889" y="1108038"/>
            <a:ext cx="1097280" cy="1097280"/>
          </a:xfrm>
          <a:prstGeom prst="ellipse">
            <a:avLst/>
          </a:prstGeom>
          <a:noFill/>
          <a:ln>
            <a:solidFill>
              <a:srgbClr val="3D59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pPr algn="ctr"/>
            <a:r>
              <a:rPr lang="en-US" sz="5400">
                <a:solidFill>
                  <a:srgbClr val="3D59FE"/>
                </a:solidFill>
                <a:latin typeface="Avenir Roman" charset="0"/>
                <a:ea typeface="Avenir Roman" charset="0"/>
                <a:cs typeface="Avenir Roman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2581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2570" y="2588251"/>
            <a:ext cx="3108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venir Roman" charset="0"/>
                <a:ea typeface="Avenir Roman" charset="0"/>
                <a:cs typeface="Avenir Roman" charset="0"/>
              </a:rPr>
              <a:t>Maximum code and skill </a:t>
            </a:r>
            <a:r>
              <a:rPr lang="en-US" sz="3600" dirty="0">
                <a:latin typeface="Avenir Roman" charset="0"/>
                <a:ea typeface="Avenir Roman" charset="0"/>
                <a:cs typeface="Avenir Roman" charset="0"/>
              </a:rPr>
              <a:t>reusability 🌮</a:t>
            </a:r>
            <a:endParaRPr lang="en-US" sz="3600" dirty="0" smtClean="0">
              <a:latin typeface="Avenir Roman" charset="0"/>
              <a:ea typeface="Avenir Roman" charset="0"/>
              <a:cs typeface="Avenir Roman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602889" y="1108038"/>
            <a:ext cx="1097280" cy="1097280"/>
          </a:xfrm>
          <a:prstGeom prst="ellipse">
            <a:avLst/>
          </a:prstGeom>
          <a:noFill/>
          <a:ln>
            <a:solidFill>
              <a:srgbClr val="3D59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pPr algn="ctr"/>
            <a:r>
              <a:rPr lang="en-US" sz="5400" dirty="0">
                <a:solidFill>
                  <a:srgbClr val="3D59FE"/>
                </a:solidFill>
                <a:latin typeface="Avenir Roman" charset="0"/>
                <a:ea typeface="Avenir Roman" charset="0"/>
                <a:cs typeface="Avenir Roman" charset="0"/>
              </a:rPr>
              <a:t>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495" y="288712"/>
            <a:ext cx="1851991" cy="18519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285" y="139129"/>
            <a:ext cx="1533541" cy="21511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774" y="650181"/>
            <a:ext cx="2755900" cy="12148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181" y="2416966"/>
            <a:ext cx="2376621" cy="23766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181" y="2729174"/>
            <a:ext cx="2556475" cy="19806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808" y="5318169"/>
            <a:ext cx="3447222" cy="957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413" y="2645409"/>
            <a:ext cx="1800965" cy="214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5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632" y="2788582"/>
            <a:ext cx="2376621" cy="23766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0" y="2849545"/>
            <a:ext cx="1851991" cy="18519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332" y="1968249"/>
            <a:ext cx="3447222" cy="9575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66960" y="3406209"/>
            <a:ext cx="6944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00" dirty="0" smtClean="0">
                <a:latin typeface="Avenir Roman" charset="0"/>
                <a:ea typeface="Avenir Roman" charset="0"/>
                <a:cs typeface="Avenir Roman" charset="0"/>
              </a:rPr>
              <a:t>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30177" y="3393357"/>
            <a:ext cx="6944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00" dirty="0" smtClean="0">
                <a:latin typeface="Avenir Roman" charset="0"/>
                <a:ea typeface="Avenir Roman" charset="0"/>
                <a:cs typeface="Avenir Roman" charset="0"/>
              </a:rPr>
              <a:t>or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168" y="3283908"/>
            <a:ext cx="3447222" cy="957562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38152" y="524044"/>
            <a:ext cx="11338560" cy="5486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 smtClean="0"/>
              <a:t>Architecture </a:t>
            </a:r>
            <a:r>
              <a:rPr lang="en-US" dirty="0"/>
              <a:t>Choices 🔧</a:t>
            </a:r>
          </a:p>
        </p:txBody>
      </p:sp>
    </p:spTree>
    <p:extLst>
      <p:ext uri="{BB962C8B-B14F-4D97-AF65-F5344CB8AC3E}">
        <p14:creationId xmlns:p14="http://schemas.microsoft.com/office/powerpoint/2010/main" val="10030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20408" y="3149439"/>
            <a:ext cx="7912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Roman" charset="0"/>
                <a:ea typeface="Avenir Roman" charset="0"/>
                <a:cs typeface="Avenir Roman" charset="0"/>
              </a:rPr>
              <a:t>Ease of doing native-y </a:t>
            </a:r>
            <a:r>
              <a:rPr lang="en-US" sz="3200" dirty="0">
                <a:latin typeface="Avenir Roman" charset="0"/>
                <a:ea typeface="Avenir Roman" charset="0"/>
                <a:cs typeface="Avenir Roman" charset="0"/>
              </a:rPr>
              <a:t>things  </a:t>
            </a:r>
            <a:r>
              <a:rPr lang="en-US" sz="3200" dirty="0" smtClean="0">
                <a:latin typeface="Avenir Roman" charset="0"/>
                <a:ea typeface="Avenir Roman" charset="0"/>
                <a:cs typeface="Avenir Roman" charset="0"/>
              </a:rPr>
              <a:t>📷</a:t>
            </a:r>
          </a:p>
        </p:txBody>
      </p:sp>
      <p:sp>
        <p:nvSpPr>
          <p:cNvPr id="5" name="Oval 4"/>
          <p:cNvSpPr/>
          <p:nvPr/>
        </p:nvSpPr>
        <p:spPr>
          <a:xfrm>
            <a:off x="1801672" y="2897082"/>
            <a:ext cx="1097280" cy="1097280"/>
          </a:xfrm>
          <a:prstGeom prst="ellipse">
            <a:avLst/>
          </a:prstGeom>
          <a:noFill/>
          <a:ln>
            <a:solidFill>
              <a:srgbClr val="3D59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pPr algn="ctr"/>
            <a:r>
              <a:rPr lang="en-US" sz="5400" dirty="0" smtClean="0">
                <a:solidFill>
                  <a:srgbClr val="3D59FE"/>
                </a:solidFill>
                <a:latin typeface="Avenir Roman" charset="0"/>
                <a:ea typeface="Avenir Roman" charset="0"/>
                <a:cs typeface="Avenir Roman" charset="0"/>
              </a:rPr>
              <a:t>3</a:t>
            </a:r>
            <a:endParaRPr lang="en-US" sz="5400" dirty="0">
              <a:solidFill>
                <a:srgbClr val="3D59FE"/>
              </a:solidFill>
              <a:latin typeface="Avenir Roman" charset="0"/>
              <a:ea typeface="Avenir Roman" charset="0"/>
              <a:cs typeface="Avenir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54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8152" y="524044"/>
            <a:ext cx="11338560" cy="5486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 err="1" smtClean="0"/>
              <a:t>NativeScript</a:t>
            </a:r>
            <a:r>
              <a:rPr lang="en-US" dirty="0" smtClean="0"/>
              <a:t> modules</a:t>
            </a:r>
            <a:endParaRPr lang="en-US" dirty="0"/>
          </a:p>
        </p:txBody>
      </p:sp>
      <p:pic>
        <p:nvPicPr>
          <p:cNvPr id="5" name="Picture 4" descr="Screen Shot 2015-01-30 at 12.59.57 PM.png"/>
          <p:cNvPicPr>
            <a:picLocks noChangeAspect="1"/>
          </p:cNvPicPr>
          <p:nvPr/>
        </p:nvPicPr>
        <p:blipFill>
          <a:blip r:embed="rId3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261" y="4888366"/>
            <a:ext cx="9876666" cy="1152078"/>
          </a:xfrm>
          <a:prstGeom prst="rect">
            <a:avLst/>
          </a:prstGeom>
        </p:spPr>
      </p:pic>
      <p:pic>
        <p:nvPicPr>
          <p:cNvPr id="6" name="Picture 5" descr="Screen Shot 2015-01-30 at 1.02.28 PM.png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261" y="3477717"/>
            <a:ext cx="4631647" cy="58342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3815332" y="2419503"/>
            <a:ext cx="1" cy="899786"/>
          </a:xfrm>
          <a:prstGeom prst="straightConnector1">
            <a:avLst/>
          </a:prstGeom>
          <a:ln w="28575">
            <a:solidFill>
              <a:srgbClr val="3D59FE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098839" y="2346418"/>
            <a:ext cx="0" cy="2991700"/>
          </a:xfrm>
          <a:prstGeom prst="straightConnector1">
            <a:avLst/>
          </a:prstGeom>
          <a:ln w="28575">
            <a:solidFill>
              <a:srgbClr val="3D59FE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75398" y="1487470"/>
            <a:ext cx="10452455" cy="1259885"/>
          </a:xfrm>
          <a:prstGeom prst="rect">
            <a:avLst/>
          </a:prstGeom>
          <a:noFill/>
          <a:ln w="38100">
            <a:solidFill>
              <a:srgbClr val="3D59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167" y="4921253"/>
            <a:ext cx="1233725" cy="8337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52" y="3233481"/>
            <a:ext cx="1407183" cy="950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67" y="1548491"/>
            <a:ext cx="6726050" cy="117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0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512" y="2894788"/>
            <a:ext cx="2806506" cy="51169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67" y="2583261"/>
            <a:ext cx="3148232" cy="5740032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38152" y="524044"/>
            <a:ext cx="11338560" cy="548640"/>
          </a:xfrm>
        </p:spPr>
        <p:txBody>
          <a:bodyPr/>
          <a:lstStyle/>
          <a:p>
            <a:r>
              <a:rPr lang="en-US" sz="4000" dirty="0" err="1" smtClean="0"/>
              <a:t>NativeScript</a:t>
            </a:r>
            <a:r>
              <a:rPr lang="en-US" sz="4000" dirty="0" smtClean="0"/>
              <a:t> modules for UIs</a:t>
            </a:r>
            <a:endParaRPr lang="en-US" sz="40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705100" y="2261912"/>
            <a:ext cx="2078664" cy="3059388"/>
          </a:xfrm>
          <a:prstGeom prst="straightConnector1">
            <a:avLst/>
          </a:prstGeom>
          <a:ln w="28575">
            <a:solidFill>
              <a:srgbClr val="3D59FE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6965512" y="2268212"/>
            <a:ext cx="1822888" cy="3154688"/>
          </a:xfrm>
          <a:prstGeom prst="straightConnector1">
            <a:avLst/>
          </a:prstGeom>
          <a:ln w="28575">
            <a:solidFill>
              <a:srgbClr val="3D59FE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38152" y="1284270"/>
            <a:ext cx="10452455" cy="1259885"/>
          </a:xfrm>
          <a:prstGeom prst="rect">
            <a:avLst/>
          </a:prstGeom>
          <a:noFill/>
          <a:ln w="38100">
            <a:solidFill>
              <a:srgbClr val="3D59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06" y="1531612"/>
            <a:ext cx="40513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817097"/>
            <a:ext cx="9753600" cy="682064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38152" y="524044"/>
            <a:ext cx="11338560" cy="5486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 err="1" smtClean="0"/>
              <a:t>NativeScript</a:t>
            </a:r>
            <a:r>
              <a:rPr lang="en-US" dirty="0" smtClean="0"/>
              <a:t> Plugins Hub (</a:t>
            </a:r>
            <a:r>
              <a:rPr lang="en-US" dirty="0" err="1" smtClean="0"/>
              <a:t>plugins.nativescript.org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66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969" y="3205523"/>
            <a:ext cx="4062343" cy="8047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0" y="3205523"/>
            <a:ext cx="3627230" cy="80433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38152" y="524044"/>
            <a:ext cx="11338560" cy="5486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 smtClean="0"/>
              <a:t>Reuse existing native Android and iOS libraries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00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01139" y="3079865"/>
            <a:ext cx="7912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Roman" charset="0"/>
                <a:ea typeface="Avenir Roman" charset="0"/>
                <a:cs typeface="Avenir Roman" charset="0"/>
              </a:rPr>
              <a:t>Vibrant and growing community 💖</a:t>
            </a:r>
          </a:p>
        </p:txBody>
      </p:sp>
      <p:sp>
        <p:nvSpPr>
          <p:cNvPr id="5" name="Oval 4"/>
          <p:cNvSpPr/>
          <p:nvPr/>
        </p:nvSpPr>
        <p:spPr>
          <a:xfrm>
            <a:off x="1672463" y="2823612"/>
            <a:ext cx="1097280" cy="1097280"/>
          </a:xfrm>
          <a:prstGeom prst="ellipse">
            <a:avLst/>
          </a:prstGeom>
          <a:noFill/>
          <a:ln>
            <a:solidFill>
              <a:srgbClr val="3D59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pPr algn="ctr"/>
            <a:r>
              <a:rPr lang="en-US" sz="5400" dirty="0">
                <a:solidFill>
                  <a:srgbClr val="3D59FE"/>
                </a:solidFill>
                <a:latin typeface="Avenir Roman" charset="0"/>
                <a:ea typeface="Avenir Roman" charset="0"/>
                <a:cs typeface="Avenir Roman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3640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34" y="1771375"/>
            <a:ext cx="8910937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38152" y="524044"/>
            <a:ext cx="11338560" cy="5486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 err="1" smtClean="0"/>
              <a:t>NativeScript</a:t>
            </a:r>
            <a:r>
              <a:rPr lang="en-US" dirty="0" smtClean="0"/>
              <a:t> community forum (</a:t>
            </a:r>
            <a:r>
              <a:rPr lang="en-US" dirty="0" err="1" smtClean="0"/>
              <a:t>forum.nativescript.org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11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18" y="-79513"/>
            <a:ext cx="10398842" cy="69375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52" y="4065104"/>
            <a:ext cx="11690649" cy="143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9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09" y="1198770"/>
            <a:ext cx="9874818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38152" y="524044"/>
            <a:ext cx="11338560" cy="5486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 err="1" smtClean="0"/>
              <a:t>NativeScript</a:t>
            </a:r>
            <a:r>
              <a:rPr lang="en-US" dirty="0" smtClean="0"/>
              <a:t> community Slack channel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41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51443" y="1350456"/>
            <a:ext cx="7912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Roman" charset="0"/>
                <a:ea typeface="Avenir Roman" charset="0"/>
                <a:cs typeface="Avenir Roman" charset="0"/>
              </a:rPr>
              <a:t>Supported by a major software company vested in your success </a:t>
            </a:r>
            <a:r>
              <a:rPr lang="mr-IN" sz="3200" dirty="0">
                <a:latin typeface="Avenir Roman" charset="0"/>
                <a:ea typeface="Avenir Roman" charset="0"/>
                <a:cs typeface="Avenir Roman" charset="0"/>
              </a:rPr>
              <a:t>👨‍💼👩‍💼</a:t>
            </a:r>
            <a:endParaRPr lang="en-US" sz="3200" dirty="0" smtClean="0">
              <a:latin typeface="Avenir Roman" charset="0"/>
              <a:ea typeface="Avenir Roman" charset="0"/>
              <a:cs typeface="Avenir Roman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602889" y="1108038"/>
            <a:ext cx="1097280" cy="1097280"/>
          </a:xfrm>
          <a:prstGeom prst="ellipse">
            <a:avLst/>
          </a:prstGeom>
          <a:noFill/>
          <a:ln>
            <a:solidFill>
              <a:srgbClr val="3D59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pPr algn="ctr"/>
            <a:r>
              <a:rPr lang="en-US" sz="5400" dirty="0">
                <a:solidFill>
                  <a:srgbClr val="3D59FE"/>
                </a:solidFill>
                <a:latin typeface="Avenir Roman" charset="0"/>
                <a:ea typeface="Avenir Roman" charset="0"/>
                <a:cs typeface="Avenir Roman" charset="0"/>
              </a:rPr>
              <a:t>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245" y="2536601"/>
            <a:ext cx="7715832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2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1438413"/>
            <a:ext cx="9807017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38152" y="524044"/>
            <a:ext cx="11338560" cy="5486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 err="1" smtClean="0"/>
              <a:t>NativeScript</a:t>
            </a:r>
            <a:r>
              <a:rPr lang="en-US" dirty="0" smtClean="0"/>
              <a:t> offers enterprise support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41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95" y="1358900"/>
            <a:ext cx="9807017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38152" y="524044"/>
            <a:ext cx="11338560" cy="5486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 smtClean="0"/>
              <a:t>UI for </a:t>
            </a:r>
            <a:r>
              <a:rPr lang="en-US" dirty="0" err="1" smtClean="0"/>
              <a:t>NativeScript</a:t>
            </a:r>
            <a:r>
              <a:rPr lang="en-US" dirty="0" smtClean="0"/>
              <a:t>—premium UI components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6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8152" y="524044"/>
            <a:ext cx="11338560" cy="5486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dirty="0" err="1" smtClean="0"/>
              <a:t>Telerik</a:t>
            </a:r>
            <a:r>
              <a:rPr lang="en-US" dirty="0" smtClean="0"/>
              <a:t> Platform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7" y="1389907"/>
            <a:ext cx="10082344" cy="644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0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 Reasons to use </a:t>
            </a:r>
            <a:r>
              <a:rPr lang="en-US" dirty="0" err="1" smtClean="0"/>
              <a:t>NativeScript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38152" y="1851489"/>
            <a:ext cx="11180107" cy="4905599"/>
          </a:xfrm>
        </p:spPr>
        <p:txBody>
          <a:bodyPr/>
          <a:lstStyle/>
          <a:p>
            <a:r>
              <a:rPr lang="en-US" b="1" dirty="0" smtClean="0"/>
              <a:t>1</a:t>
            </a:r>
            <a:r>
              <a:rPr lang="en-US" dirty="0" smtClean="0"/>
              <a:t>) Rich, animated native UI</a:t>
            </a:r>
          </a:p>
          <a:p>
            <a:r>
              <a:rPr lang="en-US" b="1" dirty="0" smtClean="0"/>
              <a:t>2</a:t>
            </a:r>
            <a:r>
              <a:rPr lang="en-US" dirty="0" smtClean="0"/>
              <a:t>) Maximum code and skill reusability</a:t>
            </a:r>
          </a:p>
          <a:p>
            <a:r>
              <a:rPr lang="en-US" b="1" dirty="0" smtClean="0"/>
              <a:t>3</a:t>
            </a:r>
            <a:r>
              <a:rPr lang="en-US" dirty="0" smtClean="0"/>
              <a:t>) Ease of doing native-y things</a:t>
            </a:r>
          </a:p>
          <a:p>
            <a:r>
              <a:rPr lang="en-US" b="1" dirty="0" smtClean="0"/>
              <a:t>4</a:t>
            </a:r>
            <a:r>
              <a:rPr lang="en-US" dirty="0" smtClean="0"/>
              <a:t>) Vibrant and growing community</a:t>
            </a:r>
          </a:p>
          <a:p>
            <a:r>
              <a:rPr lang="en-US" b="1" dirty="0" smtClean="0"/>
              <a:t>5</a:t>
            </a:r>
            <a:r>
              <a:rPr lang="en-US" dirty="0" smtClean="0"/>
              <a:t>) Supported by a major software company</a:t>
            </a:r>
          </a:p>
        </p:txBody>
      </p:sp>
    </p:spTree>
    <p:extLst>
      <p:ext uri="{BB962C8B-B14F-4D97-AF65-F5344CB8AC3E}">
        <p14:creationId xmlns:p14="http://schemas.microsoft.com/office/powerpoint/2010/main" val="42160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356814" y="449249"/>
            <a:ext cx="11965718" cy="5943600"/>
          </a:xfrm>
        </p:spPr>
        <p:txBody>
          <a:bodyPr>
            <a:normAutofit/>
          </a:bodyPr>
          <a:lstStyle/>
          <a:p>
            <a:r>
              <a:rPr lang="en-US" sz="5400" b="1" dirty="0" err="1"/>
              <a:t>NativeScript</a:t>
            </a:r>
            <a:r>
              <a:rPr lang="en-US" sz="5400" dirty="0"/>
              <a:t> is the best tool </a:t>
            </a:r>
            <a:r>
              <a:rPr lang="en-US" sz="5400" dirty="0" smtClean="0"/>
              <a:t>for </a:t>
            </a:r>
            <a:r>
              <a:rPr lang="en-US" sz="5400" dirty="0"/>
              <a:t>cross-platform native app development 🎉</a:t>
            </a:r>
          </a:p>
        </p:txBody>
      </p:sp>
    </p:spTree>
    <p:extLst>
      <p:ext uri="{BB962C8B-B14F-4D97-AF65-F5344CB8AC3E}">
        <p14:creationId xmlns:p14="http://schemas.microsoft.com/office/powerpoint/2010/main" val="170461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Demo</a:t>
            </a:r>
            <a:r>
              <a:rPr lang="en-US" dirty="0"/>
              <a:t>! 🔥</a:t>
            </a:r>
          </a:p>
        </p:txBody>
      </p:sp>
    </p:spTree>
    <p:extLst>
      <p:ext uri="{BB962C8B-B14F-4D97-AF65-F5344CB8AC3E}">
        <p14:creationId xmlns:p14="http://schemas.microsoft.com/office/powerpoint/2010/main" val="99522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19" y="1595096"/>
            <a:ext cx="8693426" cy="320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8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81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2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0"/>
            <a:ext cx="11179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1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Pokémon are there?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13998" y="2743200"/>
            <a:ext cx="22381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 smtClean="0">
                <a:latin typeface="Avenir Roman" charset="0"/>
                <a:ea typeface="Avenir Roman" charset="0"/>
                <a:cs typeface="Avenir Roman" charset="0"/>
              </a:rPr>
              <a:t>801</a:t>
            </a:r>
          </a:p>
        </p:txBody>
      </p:sp>
    </p:spTree>
    <p:extLst>
      <p:ext uri="{BB962C8B-B14F-4D97-AF65-F5344CB8AC3E}">
        <p14:creationId xmlns:p14="http://schemas.microsoft.com/office/powerpoint/2010/main" val="110911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</a:t>
            </a:r>
            <a:r>
              <a:rPr lang="en-US" dirty="0" err="1" smtClean="0"/>
              <a:t>NativeScript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79539" y="3909803"/>
            <a:ext cx="4527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twitter.com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/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nativescript</a:t>
            </a:r>
            <a:endParaRPr lang="en-US" sz="3200" dirty="0" smtClean="0">
              <a:solidFill>
                <a:schemeClr val="accent6">
                  <a:lumMod val="75000"/>
                </a:schemeClr>
              </a:solidFill>
              <a:latin typeface="Avenir Roman" charset="0"/>
              <a:ea typeface="Avenir Roman" charset="0"/>
              <a:cs typeface="Avenir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7514" y="2522850"/>
            <a:ext cx="7371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nativescript.org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/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nativescript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-newsletter</a:t>
            </a:r>
          </a:p>
        </p:txBody>
      </p:sp>
    </p:spTree>
    <p:extLst>
      <p:ext uri="{BB962C8B-B14F-4D97-AF65-F5344CB8AC3E}">
        <p14:creationId xmlns:p14="http://schemas.microsoft.com/office/powerpoint/2010/main" val="53460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Started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74284"/>
            <a:ext cx="10020300" cy="736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2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64760" y="2783106"/>
            <a:ext cx="3156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latin typeface="Avenir Roman" charset="0"/>
                <a:ea typeface="Avenir Roman" charset="0"/>
                <a:cs typeface="Avenir Roman" charset="0"/>
              </a:rPr>
              <a:t>Thanks</a:t>
            </a:r>
            <a:r>
              <a:rPr lang="en-US" sz="4800" b="1" dirty="0">
                <a:latin typeface="Avenir Roman" charset="0"/>
                <a:ea typeface="Avenir Roman" charset="0"/>
                <a:cs typeface="Avenir Roman" charset="0"/>
              </a:rPr>
              <a:t>! </a:t>
            </a:r>
            <a:r>
              <a:rPr lang="en-US" sz="4800" b="1" dirty="0" smtClean="0">
                <a:latin typeface="Avenir Roman" charset="0"/>
                <a:ea typeface="Avenir Roman" charset="0"/>
                <a:cs typeface="Avenir Roman" charset="0"/>
              </a:rPr>
              <a:t>😊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54280" y="3490992"/>
            <a:ext cx="19775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@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tjvantoll</a:t>
            </a:r>
            <a:endParaRPr lang="en-US" sz="3200" dirty="0" smtClean="0">
              <a:solidFill>
                <a:schemeClr val="accent6">
                  <a:lumMod val="75000"/>
                </a:schemeClr>
              </a:solidFill>
              <a:latin typeface="Avenir Roman" charset="0"/>
              <a:ea typeface="Avenir Roman" charset="0"/>
              <a:cs typeface="Avenir Roman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20" y="5067300"/>
            <a:ext cx="2698501" cy="90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3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14" y="2892288"/>
            <a:ext cx="2837925" cy="36774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131" y="3461027"/>
            <a:ext cx="3390900" cy="254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14" y="216453"/>
            <a:ext cx="10690392" cy="23229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071" y="3611701"/>
            <a:ext cx="4009335" cy="223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6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356814" y="449249"/>
            <a:ext cx="11965718" cy="5943600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3D59FE"/>
                </a:solidFill>
              </a:rPr>
              <a:t>NativeScript</a:t>
            </a:r>
            <a:r>
              <a:rPr lang="en-US" sz="5400" dirty="0">
                <a:solidFill>
                  <a:srgbClr val="3D59FE"/>
                </a:solidFill>
              </a:rPr>
              <a:t> </a:t>
            </a:r>
            <a:r>
              <a:rPr lang="en-US" sz="5400" dirty="0"/>
              <a:t>is the best tool </a:t>
            </a:r>
            <a:r>
              <a:rPr lang="en-US" sz="5400" dirty="0" smtClean="0"/>
              <a:t>for </a:t>
            </a:r>
            <a:r>
              <a:rPr lang="en-US" sz="5400" dirty="0"/>
              <a:t>cross-platform native app development 🎉</a:t>
            </a:r>
          </a:p>
        </p:txBody>
      </p:sp>
    </p:spTree>
    <p:extLst>
      <p:ext uri="{BB962C8B-B14F-4D97-AF65-F5344CB8AC3E}">
        <p14:creationId xmlns:p14="http://schemas.microsoft.com/office/powerpoint/2010/main" val="161459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Slides!</a:t>
            </a:r>
          </a:p>
          <a:p>
            <a:pPr lvl="1"/>
            <a:r>
              <a:rPr lang="en-US" dirty="0" smtClean="0"/>
              <a:t>~20 minutes</a:t>
            </a:r>
          </a:p>
          <a:p>
            <a:r>
              <a:rPr lang="en-US" dirty="0" smtClean="0"/>
              <a:t>Coding!</a:t>
            </a:r>
          </a:p>
          <a:p>
            <a:pPr lvl="1"/>
            <a:r>
              <a:rPr lang="en-US" dirty="0" smtClean="0"/>
              <a:t>~30 minutes</a:t>
            </a:r>
          </a:p>
          <a:p>
            <a:r>
              <a:rPr lang="en-US" dirty="0" smtClean="0"/>
              <a:t>Questions!</a:t>
            </a:r>
          </a:p>
          <a:p>
            <a:pPr lvl="1"/>
            <a:r>
              <a:rPr lang="en-US" dirty="0" smtClean="0"/>
              <a:t>Whatever time we have left</a:t>
            </a:r>
          </a:p>
        </p:txBody>
      </p:sp>
    </p:spTree>
    <p:extLst>
      <p:ext uri="{BB962C8B-B14F-4D97-AF65-F5344CB8AC3E}">
        <p14:creationId xmlns:p14="http://schemas.microsoft.com/office/powerpoint/2010/main" val="16805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921" y="1879178"/>
            <a:ext cx="8046566" cy="24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66" y="2442928"/>
            <a:ext cx="10644084" cy="171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4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iveScript">
  <a:themeElements>
    <a:clrScheme name="Telerik 3.0 New Brand">
      <a:dk1>
        <a:srgbClr val="2A2D33"/>
      </a:dk1>
      <a:lt1>
        <a:srgbClr val="FFFFFF"/>
      </a:lt1>
      <a:dk2>
        <a:srgbClr val="384361"/>
      </a:dk2>
      <a:lt2>
        <a:srgbClr val="E1E5EA"/>
      </a:lt2>
      <a:accent1>
        <a:srgbClr val="E73039"/>
      </a:accent1>
      <a:accent2>
        <a:srgbClr val="FF8800"/>
      </a:accent2>
      <a:accent3>
        <a:srgbClr val="FFD73F"/>
      </a:accent3>
      <a:accent4>
        <a:srgbClr val="5DC62E"/>
      </a:accent4>
      <a:accent5>
        <a:srgbClr val="009B55"/>
      </a:accent5>
      <a:accent6>
        <a:srgbClr val="3CD5ED"/>
      </a:accent6>
      <a:hlink>
        <a:srgbClr val="0099CC"/>
      </a:hlink>
      <a:folHlink>
        <a:srgbClr val="9149B6"/>
      </a:folHlink>
    </a:clrScheme>
    <a:fontScheme name="Telerik Fonts">
      <a:majorFont>
        <a:latin typeface="Lato Black"/>
        <a:ea typeface=""/>
        <a:cs typeface=""/>
      </a:majorFont>
      <a:minorFont>
        <a:latin typeface="Lat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800" smtClean="0">
            <a:latin typeface="Avenir Roman" charset="0"/>
            <a:ea typeface="Avenir Roman" charset="0"/>
            <a:cs typeface="Avenir Roman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ativeScript" id="{1DD0F66E-17CD-554C-BB62-9F50BFE51727}" vid="{C2684EA3-23DA-714C-9258-6DFDE6413E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NativeScript</Template>
  <TotalTime>8336</TotalTime>
  <Words>1350</Words>
  <Application>Microsoft Macintosh PowerPoint</Application>
  <PresentationFormat>Widescreen</PresentationFormat>
  <Paragraphs>156</Paragraphs>
  <Slides>44</Slides>
  <Notes>31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Arial</vt:lpstr>
      <vt:lpstr>Avenir Book</vt:lpstr>
      <vt:lpstr>Avenir Heavy</vt:lpstr>
      <vt:lpstr>Avenir Light</vt:lpstr>
      <vt:lpstr>Avenir Roman</vt:lpstr>
      <vt:lpstr>Calibri</vt:lpstr>
      <vt:lpstr>Consolas</vt:lpstr>
      <vt:lpstr>Lato</vt:lpstr>
      <vt:lpstr>Mangal</vt:lpstr>
      <vt:lpstr>Open Sans</vt:lpstr>
      <vt:lpstr>NativeScript</vt:lpstr>
      <vt:lpstr>NativeScript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NativeScript modules for UIs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 Reasons to use NativeScript</vt:lpstr>
      <vt:lpstr>PowerPoint Presentation</vt:lpstr>
      <vt:lpstr>Demo! 🔥</vt:lpstr>
      <vt:lpstr>PowerPoint Presentation</vt:lpstr>
      <vt:lpstr>PowerPoint Presentation</vt:lpstr>
      <vt:lpstr>PowerPoint Presentation</vt:lpstr>
      <vt:lpstr>How many Pokémon are there?</vt:lpstr>
      <vt:lpstr>Follow NativeScript!</vt:lpstr>
      <vt:lpstr>Get Started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NativeScript Overview</dc:title>
  <dc:creator>Todd Anglin</dc:creator>
  <cp:lastModifiedBy>TJ VanToll</cp:lastModifiedBy>
  <cp:revision>167</cp:revision>
  <dcterms:created xsi:type="dcterms:W3CDTF">2016-04-07T02:45:18Z</dcterms:created>
  <dcterms:modified xsi:type="dcterms:W3CDTF">2017-02-23T13:55:03Z</dcterms:modified>
</cp:coreProperties>
</file>